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28" r:id="rId2"/>
    <p:sldMasterId id="2147483840" r:id="rId3"/>
    <p:sldMasterId id="2147483852" r:id="rId4"/>
    <p:sldMasterId id="2147483900" r:id="rId5"/>
    <p:sldMasterId id="2147483912" r:id="rId6"/>
    <p:sldMasterId id="2147483936" r:id="rId7"/>
    <p:sldMasterId id="2147483960" r:id="rId8"/>
    <p:sldMasterId id="2147483972" r:id="rId9"/>
    <p:sldMasterId id="2147484008" r:id="rId10"/>
    <p:sldMasterId id="2147484020" r:id="rId11"/>
  </p:sldMasterIdLst>
  <p:sldIdLst>
    <p:sldId id="256" r:id="rId12"/>
    <p:sldId id="257" r:id="rId13"/>
    <p:sldId id="258" r:id="rId14"/>
    <p:sldId id="259" r:id="rId15"/>
    <p:sldId id="260" r:id="rId16"/>
    <p:sldId id="261" r:id="rId17"/>
    <p:sldId id="262" r:id="rId18"/>
    <p:sldId id="263" r:id="rId19"/>
    <p:sldId id="264" r:id="rId20"/>
    <p:sldId id="265" r:id="rId21"/>
    <p:sldId id="273" r:id="rId22"/>
    <p:sldId id="266" r:id="rId23"/>
    <p:sldId id="267" r:id="rId24"/>
    <p:sldId id="268" r:id="rId25"/>
    <p:sldId id="269" r:id="rId26"/>
    <p:sldId id="271" r:id="rId27"/>
    <p:sldId id="278" r:id="rId28"/>
    <p:sldId id="279" r:id="rId29"/>
    <p:sldId id="272" r:id="rId30"/>
    <p:sldId id="274" r:id="rId31"/>
    <p:sldId id="275" r:id="rId32"/>
    <p:sldId id="277"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4" autoAdjust="0"/>
    <p:restoredTop sz="94660"/>
  </p:normalViewPr>
  <p:slideViewPr>
    <p:cSldViewPr>
      <p:cViewPr>
        <p:scale>
          <a:sx n="76" d="100"/>
          <a:sy n="76" d="100"/>
        </p:scale>
        <p:origin x="-115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6" name="Номер слайда 15"/>
          <p:cNvSpPr>
            <a:spLocks noGrp="1"/>
          </p:cNvSpPr>
          <p:nvPr>
            <p:ph type="sldNum" sz="quarter" idx="11"/>
          </p:nvPr>
        </p:nvSpPr>
        <p:spPr/>
        <p:txBody>
          <a:bodyPr/>
          <a:lstStyle/>
          <a:p>
            <a:fld id="{A0133A79-03FB-4A11-9D46-C2B1FD0099D3}"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6C340CE7-0BA1-4B9B-B757-8C99AF908A58}" type="datetimeFigureOut">
              <a:rPr lang="ru-RU" smtClean="0"/>
              <a:pPr/>
              <a:t>13.09.2020</a:t>
            </a:fld>
            <a:endParaRPr lang="ru-RU"/>
          </a:p>
        </p:txBody>
      </p:sp>
      <p:sp>
        <p:nvSpPr>
          <p:cNvPr id="15" name="Номер слайда 14"/>
          <p:cNvSpPr>
            <a:spLocks noGrp="1"/>
          </p:cNvSpPr>
          <p:nvPr>
            <p:ph type="sldNum" sz="quarter" idx="15"/>
          </p:nvPr>
        </p:nvSpPr>
        <p:spPr/>
        <p:txBody>
          <a:bodyPr/>
          <a:lstStyle>
            <a:lvl1pPr algn="ctr">
              <a:defRPr/>
            </a:lvl1pPr>
          </a:lstStyle>
          <a:p>
            <a:fld id="{A0133A79-03FB-4A11-9D46-C2B1FD0099D3}"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A0133A79-03FB-4A11-9D46-C2B1FD0099D3}"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133A79-03FB-4A11-9D46-C2B1FD0099D3}"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6C340CE7-0BA1-4B9B-B757-8C99AF908A58}" type="datetimeFigureOut">
              <a:rPr lang="ru-RU" smtClean="0"/>
              <a:pPr/>
              <a:t>13.09.2020</a:t>
            </a:fld>
            <a:endParaRPr lang="ru-RU"/>
          </a:p>
        </p:txBody>
      </p:sp>
      <p:sp>
        <p:nvSpPr>
          <p:cNvPr id="9" name="Номер слайда 8"/>
          <p:cNvSpPr>
            <a:spLocks noGrp="1"/>
          </p:cNvSpPr>
          <p:nvPr>
            <p:ph type="sldNum" sz="quarter" idx="15"/>
          </p:nvPr>
        </p:nvSpPr>
        <p:spPr/>
        <p:txBody>
          <a:bodyPr/>
          <a:lstStyle/>
          <a:p>
            <a:fld id="{A0133A79-03FB-4A11-9D46-C2B1FD0099D3}"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9" name="Номер слайда 8"/>
          <p:cNvSpPr>
            <a:spLocks noGrp="1"/>
          </p:cNvSpPr>
          <p:nvPr>
            <p:ph type="sldNum" sz="quarter" idx="11"/>
          </p:nvPr>
        </p:nvSpPr>
        <p:spPr/>
        <p:txBody>
          <a:bodyPr/>
          <a:lstStyle/>
          <a:p>
            <a:fld id="{A0133A79-03FB-4A11-9D46-C2B1FD0099D3}"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0133A79-03FB-4A11-9D46-C2B1FD0099D3}"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A0133A79-03FB-4A11-9D46-C2B1FD0099D3}"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A0133A79-03FB-4A11-9D46-C2B1FD0099D3}" type="slidenum">
              <a:rPr lang="ru-RU" smtClean="0"/>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A0133A79-03FB-4A11-9D46-C2B1FD0099D3}" type="slidenum">
              <a:rPr lang="ru-RU" smtClean="0"/>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A0133A79-03FB-4A11-9D46-C2B1FD0099D3}"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A0133A79-03FB-4A11-9D46-C2B1FD0099D3}"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A0133A79-03FB-4A11-9D46-C2B1FD0099D3}"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C340CE7-0BA1-4B9B-B757-8C99AF908A58}" type="datetimeFigureOut">
              <a:rPr lang="ru-RU" smtClean="0"/>
              <a:pPr/>
              <a:t>13.09.2020</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0133A79-03FB-4A11-9D46-C2B1FD0099D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A0133A79-03FB-4A11-9D46-C2B1FD0099D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0133A79-03FB-4A11-9D46-C2B1FD0099D3}" type="slidenum">
              <a:rPr lang="ru-RU" smtClean="0"/>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омер слайда 7"/>
          <p:cNvSpPr>
            <a:spLocks noGrp="1"/>
          </p:cNvSpPr>
          <p:nvPr>
            <p:ph type="sldNum" sz="quarter" idx="11"/>
          </p:nvPr>
        </p:nvSpPr>
        <p:spPr/>
        <p:txBody>
          <a:bodyPr/>
          <a:lstStyle/>
          <a:p>
            <a:fld id="{A0133A79-03FB-4A11-9D46-C2B1FD0099D3}"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0133A79-03FB-4A11-9D46-C2B1FD0099D3}" type="slidenum">
              <a:rPr lang="ru-RU" smtClean="0"/>
              <a:pPr/>
              <a:t>‹#›</a:t>
            </a:fld>
            <a:endParaRPr lang="ru-RU"/>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0133A79-03FB-4A11-9D46-C2B1FD0099D3}"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A0133A79-03FB-4A11-9D46-C2B1FD0099D3}" type="slidenum">
              <a:rPr lang="ru-RU" smtClean="0"/>
              <a:pPr/>
              <a:t>‹#›</a:t>
            </a:fld>
            <a:endParaRPr lang="ru-RU"/>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8" name="Номер слайда 7"/>
          <p:cNvSpPr>
            <a:spLocks noGrp="1"/>
          </p:cNvSpPr>
          <p:nvPr>
            <p:ph type="sldNum" sz="quarter" idx="11"/>
          </p:nvPr>
        </p:nvSpPr>
        <p:spPr/>
        <p:txBody>
          <a:bodyPr/>
          <a:lstStyle/>
          <a:p>
            <a:fld id="{A0133A79-03FB-4A11-9D46-C2B1FD0099D3}"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A0133A79-03FB-4A11-9D46-C2B1FD0099D3}" type="slidenum">
              <a:rPr lang="ru-RU" smtClean="0"/>
              <a:pPr/>
              <a:t>‹#›</a:t>
            </a:fld>
            <a:endParaRPr lang="ru-RU"/>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0133A79-03FB-4A11-9D46-C2B1FD0099D3}" type="slidenum">
              <a:rPr lang="ru-RU" smtClean="0"/>
              <a:pPr/>
              <a:t>‹#›</a:t>
            </a:fld>
            <a:endParaRPr lang="ru-RU"/>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0133A79-03FB-4A11-9D46-C2B1FD0099D3}"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C340CE7-0BA1-4B9B-B757-8C99AF908A58}"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0133A79-03FB-4A11-9D46-C2B1FD0099D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6.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C340CE7-0BA1-4B9B-B757-8C99AF908A58}" type="datetimeFigureOut">
              <a:rPr lang="ru-RU" smtClean="0"/>
              <a:pPr/>
              <a:t>13.09.2020</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0133A79-03FB-4A11-9D46-C2B1FD0099D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C340CE7-0BA1-4B9B-B757-8C99AF908A58}" type="datetimeFigureOut">
              <a:rPr lang="ru-RU" smtClean="0"/>
              <a:pPr/>
              <a:t>13.09.2020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133A79-03FB-4A11-9D46-C2B1FD0099D3}"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C340CE7-0BA1-4B9B-B757-8C99AF908A58}" type="datetimeFigureOut">
              <a:rPr lang="ru-RU" smtClean="0"/>
              <a:pPr/>
              <a:t>13.09.2020</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0133A79-03FB-4A11-9D46-C2B1FD0099D3}"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340CE7-0BA1-4B9B-B757-8C99AF908A58}" type="datetimeFigureOut">
              <a:rPr lang="ru-RU" smtClean="0"/>
              <a:pPr/>
              <a:t>13.09.2020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133A79-03FB-4A11-9D46-C2B1FD0099D3}"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340CE7-0BA1-4B9B-B757-8C99AF908A58}" type="datetimeFigureOut">
              <a:rPr lang="ru-RU" smtClean="0"/>
              <a:pPr/>
              <a:t>13.09.2020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0133A79-03FB-4A11-9D46-C2B1FD0099D3}"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C340CE7-0BA1-4B9B-B757-8C99AF908A58}" type="datetimeFigureOut">
              <a:rPr lang="ru-RU" smtClean="0"/>
              <a:pPr/>
              <a:t>13.09.2020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0133A79-03FB-4A11-9D46-C2B1FD0099D3}"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C340CE7-0BA1-4B9B-B757-8C99AF908A58}" type="datetimeFigureOut">
              <a:rPr lang="ru-RU" smtClean="0"/>
              <a:pPr/>
              <a:t>13.09.2020</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0133A79-03FB-4A11-9D46-C2B1FD0099D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C340CE7-0BA1-4B9B-B757-8C99AF908A58}" type="datetimeFigureOut">
              <a:rPr lang="ru-RU" smtClean="0"/>
              <a:pPr/>
              <a:t>13.09.2020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133A79-03FB-4A11-9D46-C2B1FD0099D3}"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340CE7-0BA1-4B9B-B757-8C99AF908A58}" type="datetimeFigureOut">
              <a:rPr lang="ru-RU" smtClean="0"/>
              <a:pPr/>
              <a:t>13.09.2020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0133A79-03FB-4A11-9D46-C2B1FD0099D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C340CE7-0BA1-4B9B-B757-8C99AF908A58}" type="datetimeFigureOut">
              <a:rPr lang="ru-RU" smtClean="0"/>
              <a:pPr/>
              <a:t>13.09.2020</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0133A79-03FB-4A11-9D46-C2B1FD0099D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340CE7-0BA1-4B9B-B757-8C99AF908A58}" type="datetimeFigureOut">
              <a:rPr lang="ru-RU" smtClean="0"/>
              <a:pPr/>
              <a:t>13.09.2020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0133A79-03FB-4A11-9D46-C2B1FD0099D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hyperlink" Target="http://ru.wikipedia.org/wiki/%D0%A1%D0%BE%D0%B2%D0%B8%D0%BD%D1%84%D0%BE%D1%80%D0%BC%D0%B1%D1%8E%D1%80%D0%BE" TargetMode="External"/><Relationship Id="rId1" Type="http://schemas.openxmlformats.org/officeDocument/2006/relationships/slideLayout" Target="../slideLayouts/slideLayout1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2" Type="http://schemas.openxmlformats.org/officeDocument/2006/relationships/hyperlink" Target="http://www.ria.ru/" TargetMode="External"/><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3" Type="http://schemas.openxmlformats.org/officeDocument/2006/relationships/hyperlink" Target="http://ru.wikipedia.org/wiki/%D0%90%D0%B3%D0%B5%D0%BD%D1%82%D1%81%D1%82%D0%B2%D0%BE_%D0%BF%D0%B5%D1%87%D0%B0%D1%82%D0%B8_%C2%AB%D0%9D%D0%BE%D0%B2%D0%BE%D1%81%D1%82%D0%B8%C2%BB" TargetMode="External"/><Relationship Id="rId2" Type="http://schemas.openxmlformats.org/officeDocument/2006/relationships/hyperlink" Target="http://ru.wikipedia.org/wiki/%D0%A1%D0%BE%D0%B2%D0%B8%D0%BD%D1%84%D0%BE%D1%80%D0%BC%D0%B1%D1%8E%D1%80%D0%BE" TargetMode="External"/><Relationship Id="rId1" Type="http://schemas.openxmlformats.org/officeDocument/2006/relationships/slideLayout" Target="../slideLayouts/slideLayout79.xml"/></Relationships>
</file>

<file path=ppt/slides/_rels/slide17.xml.rels><?xml version="1.0" encoding="UTF-8" standalone="yes"?>
<Relationships xmlns="http://schemas.openxmlformats.org/package/2006/relationships"><Relationship Id="rId2" Type="http://schemas.openxmlformats.org/officeDocument/2006/relationships/hyperlink" Target="http://ru.wikipedia.org/wiki/%D0%A0%D0%B5%D0%B9%D1%82%D0%B5%D1%80" TargetMode="Externa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hyperlink" Target="http://ru.wikipedia.org/wiki/Bloomberg" TargetMode="Externa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8" Type="http://schemas.openxmlformats.org/officeDocument/2006/relationships/hyperlink" Target="http://kk.wikipedia.org/wiki/1991_%D0%B6%D1%8B%D0%BB" TargetMode="External"/><Relationship Id="rId13" Type="http://schemas.openxmlformats.org/officeDocument/2006/relationships/hyperlink" Target="http://kk.wikipedia.org/w/index.php?title=%D2%9A%D0%A0_%D2%AE%D0%BA%D1%96%D0%BC%D0%B5%D1%82%D1%96&amp;action=edit&amp;redlink=1" TargetMode="External"/><Relationship Id="rId3" Type="http://schemas.openxmlformats.org/officeDocument/2006/relationships/hyperlink" Target="http://kk.wikipedia.org/wiki/%D0%A0%D0%B5%D1%81%D0%B5%D0%B9" TargetMode="External"/><Relationship Id="rId7" Type="http://schemas.openxmlformats.org/officeDocument/2006/relationships/hyperlink" Target="http://kk.wikipedia.org/wiki/1937_%D0%B6%D1%8B%D0%BB" TargetMode="External"/><Relationship Id="rId12" Type="http://schemas.openxmlformats.org/officeDocument/2006/relationships/hyperlink" Target="http://kk.wikipedia.org/wiki/2002_%D0%B6%D1%8B%D0%BB" TargetMode="External"/><Relationship Id="rId2" Type="http://schemas.openxmlformats.org/officeDocument/2006/relationships/hyperlink" Target="http://kk.wikipedia.org/wiki/1920_%D0%B6%D1%8B%D0%BB" TargetMode="External"/><Relationship Id="rId1" Type="http://schemas.openxmlformats.org/officeDocument/2006/relationships/slideLayout" Target="../slideLayouts/slideLayout68.xml"/><Relationship Id="rId6" Type="http://schemas.openxmlformats.org/officeDocument/2006/relationships/hyperlink" Target="http://kk.wikipedia.org/wiki/1925_%D0%B6%D1%8B%D0%BB" TargetMode="External"/><Relationship Id="rId11" Type="http://schemas.openxmlformats.org/officeDocument/2006/relationships/hyperlink" Target="http://kk.wikipedia.org/wiki/%D2%9A%D0%B0%D0%B7%D0%90%D2%9B%D0%BF%D0%B0%D1%80%D0%B0%D1%82" TargetMode="External"/><Relationship Id="rId5" Type="http://schemas.openxmlformats.org/officeDocument/2006/relationships/hyperlink" Target="http://kk.wikipedia.org/wiki/%D0%A2%D0%BE%D1%80%D2%93%D0%B0%D0%B9" TargetMode="External"/><Relationship Id="rId10" Type="http://schemas.openxmlformats.org/officeDocument/2006/relationships/hyperlink" Target="http://kk.wikipedia.org/wiki/10_%D2%9B%D1%8B%D1%80%D0%BA%D2%AF%D0%B9%D0%B5%D0%BA" TargetMode="External"/><Relationship Id="rId4" Type="http://schemas.openxmlformats.org/officeDocument/2006/relationships/hyperlink" Target="http://kk.wikipedia.org/wiki/%D0%9E%D1%80%D1%8B%D0%BD%D0%B1%D0%BE%D1%80" TargetMode="External"/><Relationship Id="rId9" Type="http://schemas.openxmlformats.org/officeDocument/2006/relationships/hyperlink" Target="http://kk.wikipedia.org/wiki/1997_%D0%B6%D1%8B%D0%BB"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3.xml.rels><?xml version="1.0" encoding="UTF-8" standalone="yes"?>
<Relationships xmlns="http://schemas.openxmlformats.org/package/2006/relationships"><Relationship Id="rId8" Type="http://schemas.openxmlformats.org/officeDocument/2006/relationships/hyperlink" Target="http://ru.wikipedia.org/wiki/United_Press_International" TargetMode="External"/><Relationship Id="rId3" Type="http://schemas.openxmlformats.org/officeDocument/2006/relationships/hyperlink" Target="http://ru.wikipedia.org/wiki/BBC_News" TargetMode="External"/><Relationship Id="rId7" Type="http://schemas.openxmlformats.org/officeDocument/2006/relationships/hyperlink" Target="http://ru.wikipedia.org/wiki/%D0%A0%D0%B5%D0%B9%D1%82%D0%B5%D1%80" TargetMode="External"/><Relationship Id="rId2" Type="http://schemas.openxmlformats.org/officeDocument/2006/relationships/hyperlink" Target="http://ru.wikipedia.org/wiki/%D0%90%D1%81%D1%81%D0%BE%D1%88%D0%B8%D1%8D%D0%B9%D1%82%D0%B5%D0%B4_%D0%BF%D1%80%D0%B5%D1%81%D1%81" TargetMode="External"/><Relationship Id="rId1" Type="http://schemas.openxmlformats.org/officeDocument/2006/relationships/slideLayout" Target="../slideLayouts/slideLayout2.xml"/><Relationship Id="rId6" Type="http://schemas.openxmlformats.org/officeDocument/2006/relationships/hyperlink" Target="http://ru.wikipedia.org/wiki/%D0%98%D0%A2%D0%90%D0%A0-%D0%A2%D0%90%D0%A1%D0%A1" TargetMode="External"/><Relationship Id="rId5" Type="http://schemas.openxmlformats.org/officeDocument/2006/relationships/hyperlink" Target="http://ru.wikipedia.org/wiki/Deutsche_Presse-Agentur" TargetMode="External"/><Relationship Id="rId10" Type="http://schemas.openxmlformats.org/officeDocument/2006/relationships/hyperlink" Target="http://ru.wikipedia.org/wiki/%D0%A4%D1%80%D0%B0%D0%BD%D1%81_%D0%9F%D1%80%D0%B5%D1%81%D1%81" TargetMode="External"/><Relationship Id="rId4" Type="http://schemas.openxmlformats.org/officeDocument/2006/relationships/hyperlink" Target="http://ru.wikipedia.org/wiki/Bloomberg" TargetMode="External"/><Relationship Id="rId9" Type="http://schemas.openxmlformats.org/officeDocument/2006/relationships/hyperlink" Target="http://ru.wikipedia.org/wiki/%D0%A1%D0%B8%D0%BD%D1%8C%D1%85%D1%83%D0%B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commons.wikimedia.org/wiki/File:AP_headquarters.jpg?uselang=ru" TargetMode="External"/><Relationship Id="rId1" Type="http://schemas.openxmlformats.org/officeDocument/2006/relationships/slideLayout" Target="../slideLayouts/slideLayout90.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commons.wikimedia.org/wiki/File:Associated_Press_logo_2012.svg?uselang=ru" TargetMode="Externa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commons.wikimedia.org/wiki/File:BBC.svg?uselang=ru" TargetMode="Externa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980728"/>
            <a:ext cx="7851648" cy="1139552"/>
          </a:xfrm>
        </p:spPr>
        <p:txBody>
          <a:bodyPr>
            <a:normAutofit fontScale="90000"/>
          </a:bodyPr>
          <a:lstStyle/>
          <a:p>
            <a:pPr algn="ctr"/>
            <a:r>
              <a:rPr lang="kk-KZ" dirty="0" smtClean="0"/>
              <a:t>Әлемдік ақпарат агенттіктері</a:t>
            </a:r>
            <a:endParaRPr lang="ru-RU" dirty="0"/>
          </a:p>
        </p:txBody>
      </p:sp>
      <p:sp>
        <p:nvSpPr>
          <p:cNvPr id="3" name="Подзаголовок 2"/>
          <p:cNvSpPr>
            <a:spLocks noGrp="1"/>
          </p:cNvSpPr>
          <p:nvPr>
            <p:ph type="subTitle" idx="1"/>
          </p:nvPr>
        </p:nvSpPr>
        <p:spPr>
          <a:xfrm>
            <a:off x="533400" y="2276872"/>
            <a:ext cx="7854696" cy="2704264"/>
          </a:xfrm>
        </p:spPr>
        <p:txBody>
          <a:bodyPr/>
          <a:lstStyle/>
          <a:p>
            <a:pPr algn="ctr"/>
            <a:r>
              <a:rPr lang="kk-KZ" sz="4000" dirty="0" smtClean="0"/>
              <a:t>Ақпарат агенттіктері - бұқаралық ақпарат құралдарына қызмет көрсететін арнаулы ақпараттық мекеме</a:t>
            </a:r>
            <a:r>
              <a:rPr lang="kk-KZ" dirty="0" smtClean="0"/>
              <a:t>.</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7467600" cy="5649491"/>
          </a:xfrm>
        </p:spPr>
        <p:txBody>
          <a:bodyPr>
            <a:normAutofit lnSpcReduction="10000"/>
          </a:bodyPr>
          <a:lstStyle/>
          <a:p>
            <a:pPr>
              <a:buNone/>
            </a:pPr>
            <a:r>
              <a:rPr lang="ru-RU" dirty="0" smtClean="0">
                <a:solidFill>
                  <a:schemeClr val="bg1"/>
                </a:solidFill>
              </a:rPr>
              <a:t>«РИА Новости» </a:t>
            </a:r>
          </a:p>
          <a:p>
            <a:pPr fontAlgn="base">
              <a:buNone/>
            </a:pPr>
            <a:r>
              <a:rPr lang="ru-RU" dirty="0" smtClean="0">
                <a:solidFill>
                  <a:schemeClr val="bg1"/>
                </a:solidFill>
              </a:rPr>
              <a:t>1941 </a:t>
            </a:r>
            <a:r>
              <a:rPr lang="ru-RU" dirty="0" err="1" smtClean="0">
                <a:solidFill>
                  <a:schemeClr val="bg1"/>
                </a:solidFill>
              </a:rPr>
              <a:t>жылы</a:t>
            </a:r>
            <a:r>
              <a:rPr lang="ru-RU" dirty="0" smtClean="0">
                <a:solidFill>
                  <a:schemeClr val="bg1"/>
                </a:solidFill>
              </a:rPr>
              <a:t> 24 </a:t>
            </a:r>
            <a:r>
              <a:rPr lang="ru-RU" dirty="0" err="1" smtClean="0">
                <a:solidFill>
                  <a:schemeClr val="bg1"/>
                </a:solidFill>
              </a:rPr>
              <a:t>маусымда</a:t>
            </a:r>
            <a:r>
              <a:rPr lang="ru-RU" dirty="0" smtClean="0">
                <a:solidFill>
                  <a:schemeClr val="bg1"/>
                </a:solidFill>
              </a:rPr>
              <a:t>  </a:t>
            </a:r>
            <a:r>
              <a:rPr lang="ru-RU" i="1" u="sng" dirty="0" err="1" smtClean="0">
                <a:solidFill>
                  <a:schemeClr val="bg1"/>
                </a:solidFill>
                <a:hlinkClick r:id="rId2" tooltip="Совинформбюро"/>
              </a:rPr>
              <a:t>Совинформбюро</a:t>
            </a:r>
            <a:r>
              <a:rPr lang="ru-RU" u="sng" dirty="0" smtClean="0">
                <a:solidFill>
                  <a:schemeClr val="bg1"/>
                </a:solidFill>
              </a:rPr>
              <a:t>.</a:t>
            </a:r>
            <a:r>
              <a:rPr lang="ru-RU" u="sng" dirty="0" smtClean="0">
                <a:solidFill>
                  <a:schemeClr val="bg1"/>
                </a:solidFill>
                <a:hlinkClick r:id="rId2" tooltip="Совинформбюро"/>
              </a:rPr>
              <a:t> (Советское информационное бюро</a:t>
            </a:r>
            <a:r>
              <a:rPr lang="ru-RU" dirty="0" smtClean="0">
                <a:solidFill>
                  <a:schemeClr val="bg1"/>
                </a:solidFill>
              </a:rPr>
              <a:t>)  </a:t>
            </a:r>
            <a:r>
              <a:rPr lang="ru-RU" dirty="0" err="1" smtClean="0">
                <a:solidFill>
                  <a:schemeClr val="bg1"/>
                </a:solidFill>
              </a:rPr>
              <a:t>баспасөз агенттігі</a:t>
            </a:r>
            <a:r>
              <a:rPr lang="ru-RU" dirty="0" smtClean="0">
                <a:solidFill>
                  <a:schemeClr val="bg1"/>
                </a:solidFill>
              </a:rPr>
              <a:t> </a:t>
            </a:r>
            <a:r>
              <a:rPr lang="ru-RU" dirty="0" err="1" smtClean="0">
                <a:solidFill>
                  <a:schemeClr val="bg1"/>
                </a:solidFill>
              </a:rPr>
              <a:t>құрылды</a:t>
            </a:r>
            <a:r>
              <a:rPr lang="ru-RU" dirty="0" smtClean="0">
                <a:solidFill>
                  <a:schemeClr val="bg1"/>
                </a:solidFill>
              </a:rPr>
              <a:t>. Ал 1993 </a:t>
            </a:r>
            <a:r>
              <a:rPr lang="ru-RU" dirty="0" err="1" smtClean="0">
                <a:solidFill>
                  <a:schemeClr val="bg1"/>
                </a:solidFill>
              </a:rPr>
              <a:t>жылдан</a:t>
            </a:r>
            <a:r>
              <a:rPr lang="ru-RU" dirty="0" smtClean="0">
                <a:solidFill>
                  <a:schemeClr val="bg1"/>
                </a:solidFill>
              </a:rPr>
              <a:t> </a:t>
            </a:r>
            <a:r>
              <a:rPr lang="ru-RU" dirty="0" err="1" smtClean="0">
                <a:solidFill>
                  <a:schemeClr val="bg1"/>
                </a:solidFill>
              </a:rPr>
              <a:t>бастап</a:t>
            </a:r>
            <a:r>
              <a:rPr lang="ru-RU" dirty="0" smtClean="0">
                <a:solidFill>
                  <a:schemeClr val="bg1"/>
                </a:solidFill>
              </a:rPr>
              <a:t>  «РИА Новости» </a:t>
            </a:r>
            <a:r>
              <a:rPr lang="ru-RU" dirty="0" err="1" smtClean="0">
                <a:solidFill>
                  <a:schemeClr val="bg1"/>
                </a:solidFill>
              </a:rPr>
              <a:t>деп</a:t>
            </a:r>
            <a:r>
              <a:rPr lang="ru-RU" dirty="0" smtClean="0">
                <a:solidFill>
                  <a:schemeClr val="bg1"/>
                </a:solidFill>
              </a:rPr>
              <a:t> </a:t>
            </a:r>
            <a:r>
              <a:rPr lang="ru-RU" dirty="0" err="1" smtClean="0">
                <a:solidFill>
                  <a:schemeClr val="bg1"/>
                </a:solidFill>
              </a:rPr>
              <a:t>аталып</a:t>
            </a:r>
            <a:r>
              <a:rPr lang="ru-RU" dirty="0" smtClean="0">
                <a:solidFill>
                  <a:schemeClr val="bg1"/>
                </a:solidFill>
              </a:rPr>
              <a:t>, </a:t>
            </a:r>
            <a:r>
              <a:rPr lang="ru-RU" dirty="0" err="1" smtClean="0">
                <a:solidFill>
                  <a:schemeClr val="bg1"/>
                </a:solidFill>
              </a:rPr>
              <a:t>агенттік</a:t>
            </a:r>
            <a:r>
              <a:rPr lang="ru-RU" dirty="0" smtClean="0">
                <a:solidFill>
                  <a:schemeClr val="bg1"/>
                </a:solidFill>
              </a:rPr>
              <a:t> </a:t>
            </a:r>
            <a:r>
              <a:rPr lang="ru-RU" dirty="0" err="1" smtClean="0">
                <a:solidFill>
                  <a:schemeClr val="bg1"/>
                </a:solidFill>
              </a:rPr>
              <a:t>ретінде</a:t>
            </a:r>
            <a:r>
              <a:rPr lang="ru-RU" dirty="0" smtClean="0">
                <a:solidFill>
                  <a:schemeClr val="bg1"/>
                </a:solidFill>
              </a:rPr>
              <a:t> </a:t>
            </a:r>
            <a:r>
              <a:rPr lang="ru-RU" dirty="0" err="1" smtClean="0">
                <a:solidFill>
                  <a:schemeClr val="bg1"/>
                </a:solidFill>
              </a:rPr>
              <a:t>танылады</a:t>
            </a:r>
            <a:r>
              <a:rPr lang="ru-RU" dirty="0" smtClean="0">
                <a:solidFill>
                  <a:schemeClr val="bg1"/>
                </a:solidFill>
              </a:rPr>
              <a:t>. </a:t>
            </a:r>
          </a:p>
          <a:p>
            <a:pPr fontAlgn="base">
              <a:buNone/>
            </a:pPr>
            <a:r>
              <a:rPr lang="ru-RU" b="1" dirty="0" smtClean="0">
                <a:solidFill>
                  <a:schemeClr val="bg1"/>
                </a:solidFill>
              </a:rPr>
              <a:t>Группа РИА Новости </a:t>
            </a:r>
            <a:r>
              <a:rPr lang="ru-RU" dirty="0" smtClean="0">
                <a:solidFill>
                  <a:schemeClr val="bg1"/>
                </a:solidFill>
              </a:rPr>
              <a:t>— </a:t>
            </a:r>
            <a:r>
              <a:rPr lang="ru-RU" dirty="0" err="1" smtClean="0">
                <a:solidFill>
                  <a:schemeClr val="bg1"/>
                </a:solidFill>
              </a:rPr>
              <a:t>Ресейдегі</a:t>
            </a:r>
            <a:r>
              <a:rPr lang="ru-RU" dirty="0" smtClean="0">
                <a:solidFill>
                  <a:schemeClr val="bg1"/>
                </a:solidFill>
              </a:rPr>
              <a:t> </a:t>
            </a:r>
            <a:r>
              <a:rPr lang="ru-RU" dirty="0" err="1" smtClean="0">
                <a:solidFill>
                  <a:schemeClr val="bg1"/>
                </a:solidFill>
              </a:rPr>
              <a:t>көшбасшы медиахолдинг</a:t>
            </a:r>
            <a:r>
              <a:rPr lang="ru-RU" dirty="0" smtClean="0">
                <a:solidFill>
                  <a:schemeClr val="bg1"/>
                </a:solidFill>
              </a:rPr>
              <a:t>, </a:t>
            </a:r>
            <a:r>
              <a:rPr lang="ru-RU" dirty="0" err="1" smtClean="0">
                <a:solidFill>
                  <a:schemeClr val="bg1"/>
                </a:solidFill>
              </a:rPr>
              <a:t>оның құрамына көптеген агенттіктер</a:t>
            </a:r>
            <a:r>
              <a:rPr lang="ru-RU" dirty="0" smtClean="0">
                <a:solidFill>
                  <a:schemeClr val="bg1"/>
                </a:solidFill>
              </a:rPr>
              <a:t>, </a:t>
            </a:r>
            <a:r>
              <a:rPr lang="ru-RU" dirty="0" err="1" smtClean="0">
                <a:solidFill>
                  <a:schemeClr val="bg1"/>
                </a:solidFill>
              </a:rPr>
              <a:t>баспа</a:t>
            </a:r>
            <a:r>
              <a:rPr lang="ru-RU" dirty="0" smtClean="0">
                <a:solidFill>
                  <a:schemeClr val="bg1"/>
                </a:solidFill>
              </a:rPr>
              <a:t> </a:t>
            </a:r>
            <a:r>
              <a:rPr lang="ru-RU" dirty="0" err="1" smtClean="0">
                <a:solidFill>
                  <a:schemeClr val="bg1"/>
                </a:solidFill>
              </a:rPr>
              <a:t>үйлері</a:t>
            </a:r>
            <a:r>
              <a:rPr lang="ru-RU" dirty="0" smtClean="0">
                <a:solidFill>
                  <a:schemeClr val="bg1"/>
                </a:solidFill>
              </a:rPr>
              <a:t>, </a:t>
            </a:r>
            <a:r>
              <a:rPr lang="ru-RU" dirty="0" err="1" smtClean="0">
                <a:solidFill>
                  <a:schemeClr val="bg1"/>
                </a:solidFill>
              </a:rPr>
              <a:t>пресс-ораталықтар</a:t>
            </a:r>
            <a:r>
              <a:rPr lang="ru-RU" dirty="0" smtClean="0">
                <a:solidFill>
                  <a:schemeClr val="bg1"/>
                </a:solidFill>
              </a:rPr>
              <a:t>, </a:t>
            </a:r>
            <a:r>
              <a:rPr lang="ru-RU" dirty="0" err="1" smtClean="0">
                <a:solidFill>
                  <a:schemeClr val="bg1"/>
                </a:solidFill>
              </a:rPr>
              <a:t>интернет-ресурстар</a:t>
            </a:r>
            <a:r>
              <a:rPr lang="ru-RU" dirty="0" smtClean="0">
                <a:solidFill>
                  <a:schemeClr val="bg1"/>
                </a:solidFill>
              </a:rPr>
              <a:t> </a:t>
            </a:r>
            <a:r>
              <a:rPr lang="ru-RU" dirty="0" err="1" smtClean="0">
                <a:solidFill>
                  <a:schemeClr val="bg1"/>
                </a:solidFill>
              </a:rPr>
              <a:t>кіреді</a:t>
            </a:r>
            <a:r>
              <a:rPr lang="ru-RU" dirty="0" smtClean="0">
                <a:solidFill>
                  <a:schemeClr val="bg1"/>
                </a:solidFill>
              </a:rPr>
              <a:t>. </a:t>
            </a:r>
            <a:r>
              <a:rPr lang="ru-RU" dirty="0" err="1" smtClean="0">
                <a:solidFill>
                  <a:schemeClr val="bg1"/>
                </a:solidFill>
              </a:rPr>
              <a:t>Агенттік</a:t>
            </a:r>
            <a:r>
              <a:rPr lang="ru-RU" dirty="0" smtClean="0">
                <a:solidFill>
                  <a:schemeClr val="bg1"/>
                </a:solidFill>
              </a:rPr>
              <a:t> 12 </a:t>
            </a:r>
            <a:r>
              <a:rPr lang="ru-RU" dirty="0" err="1" smtClean="0">
                <a:solidFill>
                  <a:schemeClr val="bg1"/>
                </a:solidFill>
              </a:rPr>
              <a:t>тілде</a:t>
            </a:r>
            <a:r>
              <a:rPr lang="ru-RU" dirty="0" smtClean="0">
                <a:solidFill>
                  <a:schemeClr val="bg1"/>
                </a:solidFill>
              </a:rPr>
              <a:t> </a:t>
            </a:r>
            <a:r>
              <a:rPr lang="ru-RU" dirty="0" err="1" smtClean="0">
                <a:solidFill>
                  <a:schemeClr val="bg1"/>
                </a:solidFill>
              </a:rPr>
              <a:t>ақпарат таратады</a:t>
            </a:r>
            <a:r>
              <a:rPr lang="ru-RU" dirty="0" smtClean="0">
                <a:solidFill>
                  <a:schemeClr val="bg1"/>
                </a:solidFill>
              </a:rPr>
              <a:t>. </a:t>
            </a:r>
          </a:p>
          <a:p>
            <a:pPr fontAlgn="base">
              <a:buNone/>
            </a:pPr>
            <a:r>
              <a:rPr lang="ru-RU" dirty="0" smtClean="0">
                <a:solidFill>
                  <a:schemeClr val="bg1"/>
                </a:solidFill>
              </a:rPr>
              <a:t>    </a:t>
            </a:r>
            <a:r>
              <a:rPr lang="ru-RU" dirty="0" err="1" smtClean="0">
                <a:solidFill>
                  <a:schemeClr val="bg1"/>
                </a:solidFill>
              </a:rPr>
              <a:t>GoogleAnalytics</a:t>
            </a:r>
            <a:r>
              <a:rPr lang="ru-RU" dirty="0" smtClean="0">
                <a:solidFill>
                  <a:schemeClr val="bg1"/>
                </a:solidFill>
              </a:rPr>
              <a:t> </a:t>
            </a:r>
            <a:r>
              <a:rPr lang="ru-RU" dirty="0" err="1" smtClean="0">
                <a:solidFill>
                  <a:schemeClr val="bg1"/>
                </a:solidFill>
              </a:rPr>
              <a:t>деректеріне</a:t>
            </a:r>
            <a:r>
              <a:rPr lang="ru-RU" dirty="0" smtClean="0">
                <a:solidFill>
                  <a:schemeClr val="bg1"/>
                </a:solidFill>
              </a:rPr>
              <a:t> </a:t>
            </a:r>
            <a:r>
              <a:rPr lang="ru-RU" dirty="0" err="1" smtClean="0">
                <a:solidFill>
                  <a:schemeClr val="bg1"/>
                </a:solidFill>
              </a:rPr>
              <a:t>сүйенсек, </a:t>
            </a:r>
            <a:r>
              <a:rPr lang="ru-RU" dirty="0" smtClean="0">
                <a:solidFill>
                  <a:schemeClr val="bg1"/>
                </a:solidFill>
              </a:rPr>
              <a:t>2012 </a:t>
            </a:r>
            <a:r>
              <a:rPr lang="ru-RU" dirty="0" err="1" smtClean="0">
                <a:solidFill>
                  <a:schemeClr val="bg1"/>
                </a:solidFill>
              </a:rPr>
              <a:t>жылы</a:t>
            </a:r>
            <a:r>
              <a:rPr lang="ru-RU" dirty="0" smtClean="0">
                <a:solidFill>
                  <a:schemeClr val="bg1"/>
                </a:solidFill>
              </a:rPr>
              <a:t> сайт </a:t>
            </a:r>
            <a:r>
              <a:rPr lang="ru-RU" dirty="0" err="1" smtClean="0">
                <a:solidFill>
                  <a:schemeClr val="bg1"/>
                </a:solidFill>
              </a:rPr>
              <a:t>аудиториясы</a:t>
            </a:r>
            <a:r>
              <a:rPr lang="ru-RU" dirty="0" smtClean="0">
                <a:solidFill>
                  <a:schemeClr val="bg1"/>
                </a:solidFill>
              </a:rPr>
              <a:t> </a:t>
            </a:r>
            <a:r>
              <a:rPr lang="ru-RU" dirty="0" err="1" smtClean="0">
                <a:solidFill>
                  <a:schemeClr val="bg1"/>
                </a:solidFill>
              </a:rPr>
              <a:t>айына</a:t>
            </a:r>
            <a:r>
              <a:rPr lang="ru-RU" dirty="0" smtClean="0">
                <a:solidFill>
                  <a:schemeClr val="bg1"/>
                </a:solidFill>
              </a:rPr>
              <a:t> 20 </a:t>
            </a:r>
            <a:r>
              <a:rPr lang="ru-RU" dirty="0" err="1" smtClean="0">
                <a:solidFill>
                  <a:schemeClr val="bg1"/>
                </a:solidFill>
              </a:rPr>
              <a:t>млн</a:t>
            </a:r>
            <a:r>
              <a:rPr lang="ru-RU" dirty="0" smtClean="0">
                <a:solidFill>
                  <a:schemeClr val="bg1"/>
                </a:solidFill>
              </a:rPr>
              <a:t> </a:t>
            </a:r>
            <a:r>
              <a:rPr lang="ru-RU" dirty="0" err="1" smtClean="0">
                <a:solidFill>
                  <a:schemeClr val="bg1"/>
                </a:solidFill>
              </a:rPr>
              <a:t>адамды</a:t>
            </a:r>
            <a:r>
              <a:rPr lang="ru-RU" dirty="0" smtClean="0">
                <a:solidFill>
                  <a:schemeClr val="bg1"/>
                </a:solidFill>
              </a:rPr>
              <a:t> </a:t>
            </a:r>
            <a:r>
              <a:rPr lang="ru-RU" dirty="0" err="1" smtClean="0">
                <a:solidFill>
                  <a:schemeClr val="bg1"/>
                </a:solidFill>
              </a:rPr>
              <a:t>құрайды дейді</a:t>
            </a:r>
            <a:r>
              <a:rPr lang="ru-RU" dirty="0" smtClean="0">
                <a:solidFill>
                  <a:schemeClr val="bg1"/>
                </a:solidFill>
              </a:rPr>
              <a:t>. </a:t>
            </a:r>
          </a:p>
          <a:p>
            <a:pPr fontAlgn="base"/>
            <a:endParaRPr lang="ru-RU" b="1" dirty="0" smtClean="0"/>
          </a:p>
          <a:p>
            <a:pPr fontAlgn="base"/>
            <a:endParaRPr lang="ru-RU" b="1" dirty="0" smtClean="0"/>
          </a:p>
          <a:p>
            <a:pPr fontAlgn="base"/>
            <a:endParaRPr lang="ru-RU" b="1" dirty="0" smtClean="0"/>
          </a:p>
          <a:p>
            <a:pPr fontAlgn="base"/>
            <a:endParaRPr lang="ru-RU" b="1" dirty="0" smtClean="0"/>
          </a:p>
          <a:p>
            <a:pPr fontAlgn="base"/>
            <a:endParaRPr lang="ru-RU" b="1" dirty="0" smtClean="0"/>
          </a:p>
          <a:p>
            <a:pPr fontAlgn="base"/>
            <a:endParaRPr lang="ru-RU"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7467600" cy="5793507"/>
          </a:xfrm>
        </p:spPr>
        <p:txBody>
          <a:bodyPr>
            <a:normAutofit fontScale="92500" lnSpcReduction="20000"/>
          </a:bodyPr>
          <a:lstStyle/>
          <a:p>
            <a:pPr fontAlgn="base"/>
            <a:endParaRPr lang="ru-RU" b="1" dirty="0" smtClean="0"/>
          </a:p>
          <a:p>
            <a:pPr fontAlgn="base"/>
            <a:r>
              <a:rPr lang="ru-RU" dirty="0" err="1" smtClean="0">
                <a:solidFill>
                  <a:schemeClr val="bg1"/>
                </a:solidFill>
                <a:latin typeface="Times New Roman" pitchFamily="18" charset="0"/>
                <a:cs typeface="Times New Roman" pitchFamily="18" charset="0"/>
              </a:rPr>
              <a:t>Агенттіктің ақпаратын күнделікті миллиондаған адамдар</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оқиды, тыңдайды, көреді.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Қазіргі уақытта ресейлік</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БАҚ-ты </a:t>
            </a:r>
            <a:r>
              <a:rPr lang="ru-RU" dirty="0" smtClean="0">
                <a:solidFill>
                  <a:schemeClr val="bg1"/>
                </a:solidFill>
                <a:latin typeface="Times New Roman" pitchFamily="18" charset="0"/>
                <a:cs typeface="Times New Roman" pitchFamily="18" charset="0"/>
              </a:rPr>
              <a:t>РИА </a:t>
            </a:r>
            <a:r>
              <a:rPr lang="ru-RU" dirty="0" err="1" smtClean="0">
                <a:solidFill>
                  <a:schemeClr val="bg1"/>
                </a:solidFill>
                <a:latin typeface="Times New Roman" pitchFamily="18" charset="0"/>
                <a:cs typeface="Times New Roman" pitchFamily="18" charset="0"/>
              </a:rPr>
              <a:t>Новостимен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тығыз байланыстырады</a:t>
            </a:r>
            <a:r>
              <a:rPr lang="ru-RU" dirty="0" smtClean="0">
                <a:solidFill>
                  <a:schemeClr val="bg1"/>
                </a:solidFill>
                <a:latin typeface="Times New Roman" pitchFamily="18" charset="0"/>
                <a:cs typeface="Times New Roman" pitchFamily="18" charset="0"/>
              </a:rPr>
              <a:t>.(бренд) </a:t>
            </a:r>
            <a:r>
              <a:rPr lang="ru-RU" dirty="0" err="1" smtClean="0">
                <a:solidFill>
                  <a:schemeClr val="bg1"/>
                </a:solidFill>
                <a:latin typeface="Times New Roman" pitchFamily="18" charset="0"/>
                <a:cs typeface="Times New Roman" pitchFamily="18" charset="0"/>
              </a:rPr>
              <a:t>Жеткен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жетістіктер</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медиахолдингтің жаңашылдық </a:t>
            </a:r>
            <a:r>
              <a:rPr lang="ru-RU" dirty="0" smtClean="0">
                <a:solidFill>
                  <a:schemeClr val="bg1"/>
                </a:solidFill>
                <a:latin typeface="Times New Roman" pitchFamily="18" charset="0"/>
                <a:cs typeface="Times New Roman" pitchFamily="18" charset="0"/>
              </a:rPr>
              <a:t>пен </a:t>
            </a:r>
            <a:r>
              <a:rPr lang="ru-RU" dirty="0" err="1" smtClean="0">
                <a:solidFill>
                  <a:schemeClr val="bg1"/>
                </a:solidFill>
                <a:latin typeface="Times New Roman" pitchFamily="18" charset="0"/>
                <a:cs typeface="Times New Roman" pitchFamily="18" charset="0"/>
              </a:rPr>
              <a:t>ескі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дәстүрді ұштастыра білуінде</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жатыр</a:t>
            </a:r>
            <a:r>
              <a:rPr lang="ru-RU" dirty="0" smtClean="0">
                <a:solidFill>
                  <a:schemeClr val="bg1"/>
                </a:solidFill>
                <a:latin typeface="Times New Roman" pitchFamily="18" charset="0"/>
                <a:cs typeface="Times New Roman" pitchFamily="18" charset="0"/>
              </a:rPr>
              <a:t>.</a:t>
            </a:r>
            <a:r>
              <a:rPr lang="ru-RU" dirty="0" smtClean="0"/>
              <a:t> </a:t>
            </a:r>
            <a:r>
              <a:rPr lang="ru-RU" dirty="0" err="1" smtClean="0"/>
              <a:t>Агенттік</a:t>
            </a:r>
            <a:r>
              <a:rPr lang="ru-RU" dirty="0" smtClean="0"/>
              <a:t> </a:t>
            </a:r>
            <a:r>
              <a:rPr lang="ru-RU" dirty="0" err="1" smtClean="0"/>
              <a:t>күнделікті саяси-қоғамдық, экономикалық, ғылым </a:t>
            </a:r>
            <a:r>
              <a:rPr lang="ru-RU" dirty="0" smtClean="0"/>
              <a:t>мен спорт </a:t>
            </a:r>
            <a:r>
              <a:rPr lang="ru-RU" dirty="0" err="1" smtClean="0"/>
              <a:t>өмірінен ақпарат таратады</a:t>
            </a:r>
            <a:r>
              <a:rPr lang="ru-RU" dirty="0" smtClean="0"/>
              <a:t>. </a:t>
            </a:r>
            <a:r>
              <a:rPr lang="ru-RU" dirty="0" err="1" smtClean="0"/>
              <a:t>Ресейдің </a:t>
            </a:r>
            <a:r>
              <a:rPr lang="ru-RU" dirty="0" smtClean="0"/>
              <a:t>69 </a:t>
            </a:r>
            <a:r>
              <a:rPr lang="ru-RU" dirty="0" err="1" smtClean="0"/>
              <a:t>қала </a:t>
            </a:r>
            <a:r>
              <a:rPr lang="ru-RU" dirty="0" smtClean="0"/>
              <a:t>мен 49 </a:t>
            </a:r>
            <a:r>
              <a:rPr lang="ru-RU" dirty="0" err="1" smtClean="0"/>
              <a:t>шет</a:t>
            </a:r>
            <a:r>
              <a:rPr lang="ru-RU" dirty="0" smtClean="0"/>
              <a:t> </a:t>
            </a:r>
            <a:r>
              <a:rPr lang="ru-RU" dirty="0" err="1" smtClean="0"/>
              <a:t>мемлекетерде</a:t>
            </a:r>
            <a:r>
              <a:rPr lang="ru-RU" dirty="0" smtClean="0"/>
              <a:t> </a:t>
            </a:r>
            <a:r>
              <a:rPr lang="ru-RU" dirty="0" err="1" smtClean="0"/>
              <a:t>тілшілері</a:t>
            </a:r>
            <a:r>
              <a:rPr lang="ru-RU" dirty="0" smtClean="0"/>
              <a:t> бар. </a:t>
            </a:r>
            <a:r>
              <a:rPr lang="ru-RU" dirty="0" err="1" smtClean="0"/>
              <a:t>Медиахолдингтің ресми</a:t>
            </a:r>
            <a:r>
              <a:rPr lang="ru-RU" dirty="0" smtClean="0"/>
              <a:t> </a:t>
            </a:r>
            <a:r>
              <a:rPr lang="ru-RU" dirty="0" err="1" smtClean="0"/>
              <a:t>мекемелері</a:t>
            </a:r>
            <a:r>
              <a:rPr lang="ru-RU" dirty="0" smtClean="0"/>
              <a:t> </a:t>
            </a:r>
            <a:r>
              <a:rPr lang="ru-RU" dirty="0" err="1" smtClean="0"/>
              <a:t>Қазақстан, Әзірбайжан, </a:t>
            </a:r>
            <a:r>
              <a:rPr lang="ru-RU" dirty="0" smtClean="0"/>
              <a:t>Украина, Армения, Грузия, Молдавия, Белоруссия </a:t>
            </a:r>
            <a:r>
              <a:rPr lang="ru-RU" dirty="0" err="1" smtClean="0"/>
              <a:t>елдерінде</a:t>
            </a:r>
            <a:r>
              <a:rPr lang="ru-RU" dirty="0" smtClean="0"/>
              <a:t> бар. </a:t>
            </a:r>
          </a:p>
          <a:p>
            <a:pPr fontAlgn="base"/>
            <a:endParaRPr lang="ru-RU" dirty="0" smtClean="0">
              <a:solidFill>
                <a:schemeClr val="bg1"/>
              </a:solidFill>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92696"/>
            <a:ext cx="7467600" cy="5433467"/>
          </a:xfrm>
        </p:spPr>
        <p:txBody>
          <a:bodyPr>
            <a:normAutofit fontScale="70000" lnSpcReduction="20000"/>
          </a:bodyPr>
          <a:lstStyle/>
          <a:p>
            <a:pPr fontAlgn="base"/>
            <a:r>
              <a:rPr lang="ru-RU" b="1" dirty="0" smtClean="0"/>
              <a:t>Миссия </a:t>
            </a:r>
            <a:r>
              <a:rPr lang="ru-RU" b="1" dirty="0" err="1" smtClean="0"/>
              <a:t>сы</a:t>
            </a:r>
            <a:endParaRPr lang="ru-RU" dirty="0" smtClean="0"/>
          </a:p>
          <a:p>
            <a:pPr fontAlgn="base"/>
            <a:r>
              <a:rPr lang="ru-RU" dirty="0" err="1" smtClean="0"/>
              <a:t>Ресейдегі</a:t>
            </a:r>
            <a:r>
              <a:rPr lang="ru-RU" dirty="0" smtClean="0"/>
              <a:t> </a:t>
            </a:r>
            <a:r>
              <a:rPr lang="ru-RU" dirty="0" err="1" smtClean="0"/>
              <a:t>және әлемдегі орын</a:t>
            </a:r>
            <a:r>
              <a:rPr lang="ru-RU" dirty="0" smtClean="0"/>
              <a:t> </a:t>
            </a:r>
            <a:r>
              <a:rPr lang="ru-RU" dirty="0" err="1" smtClean="0"/>
              <a:t>алған оқиғаларды жедел</a:t>
            </a:r>
            <a:r>
              <a:rPr lang="ru-RU" dirty="0" smtClean="0"/>
              <a:t> </a:t>
            </a:r>
            <a:r>
              <a:rPr lang="ru-RU" dirty="0" err="1" smtClean="0"/>
              <a:t>әрі обьективті</a:t>
            </a:r>
            <a:r>
              <a:rPr lang="ru-RU" dirty="0" smtClean="0"/>
              <a:t> </a:t>
            </a:r>
            <a:r>
              <a:rPr lang="ru-RU" dirty="0" err="1" smtClean="0"/>
              <a:t>түрде аудиторияға ұсыну.</a:t>
            </a:r>
            <a:r>
              <a:rPr lang="ru-RU" dirty="0" smtClean="0"/>
              <a:t> </a:t>
            </a:r>
          </a:p>
          <a:p>
            <a:pPr fontAlgn="base"/>
            <a:r>
              <a:rPr lang="ru-RU" b="1" dirty="0" err="1" smtClean="0"/>
              <a:t>Стратегиясы</a:t>
            </a:r>
            <a:endParaRPr lang="ru-RU" b="1" dirty="0" smtClean="0"/>
          </a:p>
          <a:p>
            <a:pPr fontAlgn="base"/>
            <a:r>
              <a:rPr lang="kk-KZ" b="1" dirty="0" smtClean="0"/>
              <a:t>Медиахолдинг тек Ресейде ғана мес, әлемдік ақпарат айдынында қалуды көздейді. Агенттік алыс және жақын шет мемлекеттерге өз бөлімдерін ашуды алға қойған.</a:t>
            </a:r>
            <a:endParaRPr lang="ru-RU" dirty="0" smtClean="0"/>
          </a:p>
          <a:p>
            <a:pPr fontAlgn="base"/>
            <a:r>
              <a:rPr lang="ru-RU" b="1" dirty="0" err="1" smtClean="0"/>
              <a:t>Аудиториясы</a:t>
            </a:r>
            <a:endParaRPr lang="ru-RU" dirty="0" smtClean="0"/>
          </a:p>
          <a:p>
            <a:pPr fontAlgn="base"/>
            <a:r>
              <a:rPr lang="ru-RU" dirty="0" smtClean="0"/>
              <a:t>РИА Новости  </a:t>
            </a:r>
            <a:r>
              <a:rPr lang="ru-RU" dirty="0" err="1" smtClean="0"/>
              <a:t>жаңалықтарын бақылаушылар қатарына </a:t>
            </a:r>
            <a:r>
              <a:rPr lang="ru-RU" dirty="0" smtClean="0"/>
              <a:t>Президент </a:t>
            </a:r>
            <a:r>
              <a:rPr lang="ru-RU" dirty="0" err="1" smtClean="0"/>
              <a:t>әкімшілігі</a:t>
            </a:r>
            <a:r>
              <a:rPr lang="ru-RU" dirty="0" smtClean="0"/>
              <a:t>, </a:t>
            </a:r>
            <a:r>
              <a:rPr lang="ru-RU" dirty="0" err="1" smtClean="0"/>
              <a:t>Ресей</a:t>
            </a:r>
            <a:r>
              <a:rPr lang="ru-RU" dirty="0" smtClean="0"/>
              <a:t> </a:t>
            </a:r>
            <a:r>
              <a:rPr lang="ru-RU" dirty="0" err="1" smtClean="0"/>
              <a:t>үкіметі</a:t>
            </a:r>
            <a:r>
              <a:rPr lang="ru-RU" dirty="0" smtClean="0"/>
              <a:t>, мемлекеттік </a:t>
            </a:r>
            <a:r>
              <a:rPr lang="ru-RU" dirty="0" err="1" smtClean="0"/>
              <a:t>Думадан</a:t>
            </a:r>
            <a:r>
              <a:rPr lang="ru-RU" dirty="0" smtClean="0"/>
              <a:t> </a:t>
            </a:r>
            <a:r>
              <a:rPr lang="ru-RU" dirty="0" err="1" smtClean="0"/>
              <a:t>бастап</a:t>
            </a:r>
            <a:r>
              <a:rPr lang="ru-RU" dirty="0" smtClean="0"/>
              <a:t> </a:t>
            </a:r>
            <a:r>
              <a:rPr lang="ru-RU" dirty="0" err="1" smtClean="0"/>
              <a:t>түрлі мекемлер</a:t>
            </a:r>
            <a:r>
              <a:rPr lang="ru-RU" dirty="0" smtClean="0"/>
              <a:t> мен </a:t>
            </a:r>
            <a:r>
              <a:rPr lang="ru-RU" dirty="0" err="1" smtClean="0"/>
              <a:t>ұйымдар кіреді</a:t>
            </a:r>
            <a:r>
              <a:rPr lang="ru-RU" dirty="0" smtClean="0"/>
              <a:t>. </a:t>
            </a:r>
            <a:r>
              <a:rPr lang="ru-RU" dirty="0" err="1" smtClean="0"/>
              <a:t>Агенттіктің артықшылығы ақпарат кез</a:t>
            </a:r>
            <a:r>
              <a:rPr lang="ru-RU" dirty="0" smtClean="0"/>
              <a:t> </a:t>
            </a:r>
            <a:r>
              <a:rPr lang="ru-RU" dirty="0" err="1" smtClean="0"/>
              <a:t>келген</a:t>
            </a:r>
            <a:r>
              <a:rPr lang="ru-RU" dirty="0" smtClean="0"/>
              <a:t> интернет </a:t>
            </a:r>
            <a:r>
              <a:rPr lang="ru-RU" dirty="0" err="1" smtClean="0"/>
              <a:t>қолданушыға </a:t>
            </a:r>
            <a:r>
              <a:rPr lang="ru-RU" dirty="0" smtClean="0"/>
              <a:t>да </a:t>
            </a:r>
            <a:r>
              <a:rPr lang="ru-RU" dirty="0" err="1" smtClean="0"/>
              <a:t>қолжетімді</a:t>
            </a:r>
            <a:r>
              <a:rPr lang="ru-RU" dirty="0" smtClean="0"/>
              <a:t>.</a:t>
            </a:r>
          </a:p>
          <a:p>
            <a:pPr fontAlgn="base"/>
            <a:r>
              <a:rPr lang="ru-RU" dirty="0" err="1" smtClean="0"/>
              <a:t>Мақсатты </a:t>
            </a:r>
            <a:r>
              <a:rPr lang="ru-RU" dirty="0" smtClean="0"/>
              <a:t>аудитория </a:t>
            </a:r>
            <a:r>
              <a:rPr lang="ru-RU" dirty="0" err="1" smtClean="0"/>
              <a:t>шетел</a:t>
            </a:r>
            <a:r>
              <a:rPr lang="ru-RU" dirty="0" smtClean="0"/>
              <a:t> БАҚ да </a:t>
            </a:r>
            <a:r>
              <a:rPr lang="ru-RU" dirty="0" err="1" smtClean="0"/>
              <a:t>қамтиды</a:t>
            </a:r>
            <a:r>
              <a:rPr lang="ru-RU" dirty="0" smtClean="0"/>
              <a:t>. </a:t>
            </a:r>
            <a:r>
              <a:rPr lang="ru-RU" dirty="0" err="1" smtClean="0"/>
              <a:t>(Коммерциялық құрылымдар, инвестициялық компаниялар</a:t>
            </a:r>
            <a:r>
              <a:rPr lang="ru-RU" dirty="0" smtClean="0"/>
              <a:t>, </a:t>
            </a:r>
            <a:r>
              <a:rPr lang="ru-RU" dirty="0" err="1" smtClean="0"/>
              <a:t>банктер</a:t>
            </a:r>
            <a:r>
              <a:rPr lang="ru-RU" dirty="0" smtClean="0"/>
              <a:t>, мемлекеттік </a:t>
            </a:r>
            <a:r>
              <a:rPr lang="ru-RU" dirty="0" err="1" smtClean="0"/>
              <a:t>және мемлекеттік</a:t>
            </a:r>
            <a:r>
              <a:rPr lang="ru-RU" dirty="0" smtClean="0"/>
              <a:t> </a:t>
            </a:r>
            <a:r>
              <a:rPr lang="ru-RU" dirty="0" err="1" smtClean="0"/>
              <a:t>емес</a:t>
            </a:r>
            <a:r>
              <a:rPr lang="ru-RU" dirty="0" smtClean="0"/>
              <a:t> </a:t>
            </a:r>
            <a:r>
              <a:rPr lang="ru-RU" dirty="0" err="1" smtClean="0"/>
              <a:t>ұйымдар</a:t>
            </a:r>
            <a:r>
              <a:rPr lang="ru-RU"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836712"/>
            <a:ext cx="7467600" cy="5289451"/>
          </a:xfrm>
        </p:spPr>
        <p:txBody>
          <a:bodyPr>
            <a:noAutofit/>
          </a:bodyPr>
          <a:lstStyle/>
          <a:p>
            <a:pPr algn="ctr" fontAlgn="base"/>
            <a:r>
              <a:rPr lang="kk-KZ" sz="2000" b="1" dirty="0" smtClean="0"/>
              <a:t>Жұмыс істеу этикасы</a:t>
            </a:r>
            <a:endParaRPr lang="ru-RU" sz="2000" dirty="0" smtClean="0"/>
          </a:p>
          <a:p>
            <a:pPr algn="just" fontAlgn="base"/>
            <a:r>
              <a:rPr lang="ru-RU" sz="2000" dirty="0" smtClean="0"/>
              <a:t>РИА Новости </a:t>
            </a:r>
            <a:r>
              <a:rPr lang="ru-RU" sz="2000" dirty="0" err="1" smtClean="0"/>
              <a:t>медиахолдингі</a:t>
            </a:r>
            <a:r>
              <a:rPr lang="ru-RU" sz="2000" dirty="0" smtClean="0"/>
              <a:t> </a:t>
            </a:r>
            <a:r>
              <a:rPr lang="ru-RU" sz="2000" dirty="0" err="1" smtClean="0"/>
              <a:t>үшін этикалық қағидаттар жұмыс жасаудың айырылмас</a:t>
            </a:r>
            <a:r>
              <a:rPr lang="ru-RU" sz="2000" dirty="0" smtClean="0"/>
              <a:t> </a:t>
            </a:r>
            <a:r>
              <a:rPr lang="ru-RU" sz="2000" dirty="0" err="1" smtClean="0"/>
              <a:t>бөлшегі</a:t>
            </a:r>
            <a:r>
              <a:rPr lang="ru-RU" sz="2000" dirty="0" smtClean="0"/>
              <a:t>. </a:t>
            </a:r>
            <a:r>
              <a:rPr lang="ru-RU" sz="2000" dirty="0" err="1" smtClean="0"/>
              <a:t>Қызметкерлер кәсіби біліктілігін</a:t>
            </a:r>
            <a:r>
              <a:rPr lang="ru-RU" sz="2000" dirty="0" smtClean="0"/>
              <a:t> </a:t>
            </a:r>
            <a:r>
              <a:rPr lang="ru-RU" sz="2000" dirty="0" err="1" smtClean="0"/>
              <a:t>жоғары қояды және өз жұмыстарын адал</a:t>
            </a:r>
            <a:r>
              <a:rPr lang="ru-RU" sz="2000" dirty="0" smtClean="0"/>
              <a:t> </a:t>
            </a:r>
            <a:r>
              <a:rPr lang="ru-RU" sz="2000" dirty="0" err="1" smtClean="0"/>
              <a:t>атқарады.қызметкерлер арасындағы басты</a:t>
            </a:r>
            <a:r>
              <a:rPr lang="ru-RU" sz="2000" dirty="0" smtClean="0"/>
              <a:t> </a:t>
            </a:r>
            <a:r>
              <a:rPr lang="ru-RU" sz="2000" dirty="0" err="1" smtClean="0"/>
              <a:t>принцип-бір-бірлерін</a:t>
            </a:r>
            <a:r>
              <a:rPr lang="ru-RU" sz="2000" dirty="0" smtClean="0"/>
              <a:t> </a:t>
            </a:r>
            <a:r>
              <a:rPr lang="ru-RU" sz="2000" dirty="0" err="1" smtClean="0"/>
              <a:t>сыйлауға негізделеді</a:t>
            </a:r>
            <a:r>
              <a:rPr lang="ru-RU" sz="2000" dirty="0" smtClean="0"/>
              <a:t>. . </a:t>
            </a:r>
          </a:p>
          <a:p>
            <a:pPr algn="just" fontAlgn="base"/>
            <a:r>
              <a:rPr lang="ru-RU" sz="2000" dirty="0" smtClean="0"/>
              <a:t>РИА Новости </a:t>
            </a:r>
            <a:r>
              <a:rPr lang="ru-RU" sz="2000" dirty="0" err="1" smtClean="0"/>
              <a:t>қызметкерлері жылдамдылық</a:t>
            </a:r>
            <a:r>
              <a:rPr lang="ru-RU" sz="2000" dirty="0" smtClean="0"/>
              <a:t>, </a:t>
            </a:r>
            <a:r>
              <a:rPr lang="ru-RU" sz="2000" dirty="0" err="1" smtClean="0"/>
              <a:t>обьективтілік</a:t>
            </a:r>
            <a:r>
              <a:rPr lang="ru-RU" sz="2000" dirty="0" smtClean="0"/>
              <a:t>, </a:t>
            </a:r>
            <a:r>
              <a:rPr lang="ru-RU" sz="2000" dirty="0" err="1" smtClean="0"/>
              <a:t>шыншылдыққа басты</a:t>
            </a:r>
            <a:r>
              <a:rPr lang="ru-RU" sz="2000" dirty="0" smtClean="0"/>
              <a:t> </a:t>
            </a:r>
            <a:r>
              <a:rPr lang="ru-RU" sz="2000" dirty="0" err="1" smtClean="0"/>
              <a:t>назар</a:t>
            </a:r>
            <a:r>
              <a:rPr lang="ru-RU" sz="2000" dirty="0" smtClean="0"/>
              <a:t> </a:t>
            </a:r>
            <a:r>
              <a:rPr lang="ru-RU" sz="2000" dirty="0" err="1" smtClean="0"/>
              <a:t>аударады</a:t>
            </a:r>
            <a:r>
              <a:rPr lang="ru-RU" sz="2000" dirty="0" smtClean="0"/>
              <a:t>. </a:t>
            </a:r>
          </a:p>
          <a:p>
            <a:pPr lvl="0" algn="just" fontAlgn="base"/>
            <a:r>
              <a:rPr lang="ru-RU" sz="2000" b="1" dirty="0" err="1" smtClean="0"/>
              <a:t>Әрқашан </a:t>
            </a:r>
            <a:r>
              <a:rPr lang="ru-RU" sz="2000" b="1" dirty="0" smtClean="0"/>
              <a:t>журналист </a:t>
            </a:r>
            <a:r>
              <a:rPr lang="ru-RU" sz="2000" b="1" dirty="0" err="1" smtClean="0"/>
              <a:t>үшін нақтылық маңызды</a:t>
            </a:r>
            <a:endParaRPr lang="ru-RU" sz="2000" b="1" dirty="0" smtClean="0"/>
          </a:p>
          <a:p>
            <a:pPr lvl="0" algn="just" fontAlgn="base"/>
            <a:r>
              <a:rPr lang="ru-RU" sz="2000" b="1" dirty="0" err="1" smtClean="0"/>
              <a:t>Әрқашан ақпаратты бірінші</a:t>
            </a:r>
            <a:r>
              <a:rPr lang="ru-RU" sz="2000" b="1" dirty="0" smtClean="0"/>
              <a:t> </a:t>
            </a:r>
            <a:r>
              <a:rPr lang="ru-RU" sz="2000" b="1" dirty="0" err="1" smtClean="0"/>
              <a:t>жеткізу</a:t>
            </a:r>
            <a:r>
              <a:rPr lang="ru-RU" sz="2000" b="1" dirty="0" smtClean="0"/>
              <a:t> </a:t>
            </a:r>
          </a:p>
          <a:p>
            <a:pPr lvl="0" algn="just" fontAlgn="base"/>
            <a:r>
              <a:rPr lang="ru-RU" sz="2000" b="1" dirty="0" err="1" smtClean="0"/>
              <a:t>Әрқашан ақпаратты обьективті</a:t>
            </a:r>
            <a:r>
              <a:rPr lang="ru-RU" sz="2000" b="1" dirty="0" smtClean="0"/>
              <a:t> беру</a:t>
            </a:r>
            <a:endParaRPr lang="ru-RU" sz="2000" dirty="0" smtClean="0"/>
          </a:p>
          <a:p>
            <a:pPr lvl="0" algn="just" fontAlgn="base"/>
            <a:r>
              <a:rPr lang="ru-RU" sz="2000" b="1" dirty="0" err="1" smtClean="0"/>
              <a:t>Әрқашан оқырманға ерекше</a:t>
            </a:r>
            <a:r>
              <a:rPr lang="ru-RU" sz="2000" b="1" dirty="0" smtClean="0"/>
              <a:t> материал </a:t>
            </a:r>
            <a:r>
              <a:rPr lang="ru-RU" sz="2000" b="1" dirty="0" err="1" smtClean="0"/>
              <a:t>дайындау</a:t>
            </a:r>
            <a:endParaRPr lang="ru-RU" sz="2000" dirty="0" smtClean="0"/>
          </a:p>
          <a:p>
            <a:pPr lvl="0" algn="just" fontAlgn="base"/>
            <a:r>
              <a:rPr lang="ru-RU" sz="2000" b="1" dirty="0" err="1" smtClean="0"/>
              <a:t>Әрқашан оқырманмен, басшылықпен, ақпарт көзімен  адал</a:t>
            </a:r>
            <a:r>
              <a:rPr lang="ru-RU" sz="2000" b="1" dirty="0" smtClean="0"/>
              <a:t> болу</a:t>
            </a:r>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836712"/>
            <a:ext cx="7467600" cy="580926"/>
          </a:xfrm>
        </p:spPr>
        <p:txBody>
          <a:bodyPr>
            <a:normAutofit fontScale="90000"/>
          </a:bodyPr>
          <a:lstStyle/>
          <a:p>
            <a:pPr algn="ctr"/>
            <a:r>
              <a:rPr lang="kk-KZ" dirty="0" smtClean="0"/>
              <a:t>Риа новости мекемесі</a:t>
            </a:r>
            <a:endParaRPr lang="ru-RU" dirty="0"/>
          </a:p>
        </p:txBody>
      </p:sp>
      <p:pic>
        <p:nvPicPr>
          <p:cNvPr id="4" name="Содержимое 3" descr="http://rian.ru/images/65055/76/650557677.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556792"/>
            <a:ext cx="6809898" cy="4525963"/>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76672"/>
            <a:ext cx="7467600" cy="5649491"/>
          </a:xfrm>
        </p:spPr>
        <p:txBody>
          <a:bodyPr>
            <a:noAutofit/>
          </a:bodyPr>
          <a:lstStyle/>
          <a:p>
            <a:pPr algn="just" fontAlgn="base"/>
            <a:r>
              <a:rPr lang="kk-KZ" sz="2000" dirty="0" smtClean="0">
                <a:solidFill>
                  <a:schemeClr val="bg1"/>
                </a:solidFill>
                <a:latin typeface="Times New Roman" pitchFamily="18" charset="0"/>
                <a:cs typeface="Times New Roman" pitchFamily="18" charset="0"/>
              </a:rPr>
              <a:t>Ғаламторда</a:t>
            </a:r>
            <a:endParaRPr lang="ru-RU" sz="2000" dirty="0" smtClean="0">
              <a:solidFill>
                <a:schemeClr val="bg1"/>
              </a:solidFill>
              <a:latin typeface="Times New Roman" pitchFamily="18" charset="0"/>
              <a:cs typeface="Times New Roman" pitchFamily="18" charset="0"/>
            </a:endParaRPr>
          </a:p>
          <a:p>
            <a:pPr algn="just" fontAlgn="base"/>
            <a:r>
              <a:rPr lang="ru-RU" sz="2000" dirty="0" err="1" smtClean="0">
                <a:solidFill>
                  <a:schemeClr val="bg1"/>
                </a:solidFill>
                <a:latin typeface="Times New Roman" pitchFamily="18" charset="0"/>
                <a:cs typeface="Times New Roman" pitchFamily="18" charset="0"/>
              </a:rPr>
              <a:t>Америкалық comScore</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зерттеу</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компаниясының дерегіне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сүйенсек, </a:t>
            </a:r>
            <a:r>
              <a:rPr lang="ru-RU" sz="2000" dirty="0" smtClean="0">
                <a:solidFill>
                  <a:schemeClr val="bg1"/>
                </a:solidFill>
                <a:latin typeface="Times New Roman" pitchFamily="18" charset="0"/>
                <a:cs typeface="Times New Roman" pitchFamily="18" charset="0"/>
              </a:rPr>
              <a:t>2011 </a:t>
            </a:r>
            <a:r>
              <a:rPr lang="ru-RU" sz="2000" dirty="0" err="1" smtClean="0">
                <a:solidFill>
                  <a:schemeClr val="bg1"/>
                </a:solidFill>
                <a:latin typeface="Times New Roman" pitchFamily="18" charset="0"/>
                <a:cs typeface="Times New Roman" pitchFamily="18" charset="0"/>
              </a:rPr>
              <a:t>жылдың шілде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айында</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агенттіктің </a:t>
            </a:r>
            <a:r>
              <a:rPr lang="ru-RU" sz="2000" dirty="0" smtClean="0">
                <a:solidFill>
                  <a:schemeClr val="bg1"/>
                </a:solidFill>
                <a:latin typeface="Times New Roman" pitchFamily="18" charset="0"/>
                <a:cs typeface="Times New Roman" pitchFamily="18" charset="0"/>
              </a:rPr>
              <a:t>сайты </a:t>
            </a:r>
            <a:r>
              <a:rPr lang="ru-RU" sz="2000" dirty="0" err="1" smtClean="0">
                <a:solidFill>
                  <a:schemeClr val="bg1"/>
                </a:solidFill>
                <a:latin typeface="Times New Roman" pitchFamily="18" charset="0"/>
                <a:cs typeface="Times New Roman" pitchFamily="18" charset="0"/>
                <a:hlinkClick r:id="rId2"/>
              </a:rPr>
              <a:t>www.ria.ru</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Еуропадағы ең танымал</a:t>
            </a:r>
            <a:r>
              <a:rPr lang="ru-RU" sz="2000" dirty="0" smtClean="0">
                <a:solidFill>
                  <a:schemeClr val="bg1"/>
                </a:solidFill>
                <a:latin typeface="Times New Roman" pitchFamily="18" charset="0"/>
                <a:cs typeface="Times New Roman" pitchFamily="18" charset="0"/>
              </a:rPr>
              <a:t> 10 </a:t>
            </a:r>
            <a:r>
              <a:rPr lang="ru-RU" sz="2000" dirty="0" err="1" smtClean="0">
                <a:solidFill>
                  <a:schemeClr val="bg1"/>
                </a:solidFill>
                <a:latin typeface="Times New Roman" pitchFamily="18" charset="0"/>
                <a:cs typeface="Times New Roman" pitchFamily="18" charset="0"/>
              </a:rPr>
              <a:t>электронды</a:t>
            </a:r>
            <a:r>
              <a:rPr lang="ru-RU" sz="2000" dirty="0" smtClean="0">
                <a:solidFill>
                  <a:schemeClr val="bg1"/>
                </a:solidFill>
                <a:latin typeface="Times New Roman" pitchFamily="18" charset="0"/>
                <a:cs typeface="Times New Roman" pitchFamily="18" charset="0"/>
              </a:rPr>
              <a:t> БАҚ </a:t>
            </a:r>
            <a:r>
              <a:rPr lang="ru-RU" sz="2000" dirty="0" err="1" smtClean="0">
                <a:solidFill>
                  <a:schemeClr val="bg1"/>
                </a:solidFill>
                <a:latin typeface="Times New Roman" pitchFamily="18" charset="0"/>
                <a:cs typeface="Times New Roman" pitchFamily="18" charset="0"/>
              </a:rPr>
              <a:t>қатарына кіріп</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отыр</a:t>
            </a:r>
            <a:endParaRPr lang="ru-RU" sz="2000" dirty="0" smtClean="0">
              <a:solidFill>
                <a:schemeClr val="bg1"/>
              </a:solidFill>
              <a:latin typeface="Times New Roman" pitchFamily="18" charset="0"/>
              <a:cs typeface="Times New Roman" pitchFamily="18" charset="0"/>
            </a:endParaRPr>
          </a:p>
          <a:p>
            <a:pPr algn="just" fontAlgn="base">
              <a:buNone/>
            </a:pPr>
            <a:r>
              <a:rPr lang="ru-RU" sz="2000" dirty="0" smtClean="0">
                <a:solidFill>
                  <a:schemeClr val="bg1"/>
                </a:solidFill>
                <a:latin typeface="Times New Roman" pitchFamily="18" charset="0"/>
                <a:cs typeface="Times New Roman" pitchFamily="18" charset="0"/>
              </a:rPr>
              <a:t>      РИА Новости </a:t>
            </a:r>
            <a:r>
              <a:rPr lang="ru-RU" sz="2000" dirty="0" err="1" smtClean="0">
                <a:solidFill>
                  <a:schemeClr val="bg1"/>
                </a:solidFill>
                <a:latin typeface="Times New Roman" pitchFamily="18" charset="0"/>
                <a:cs typeface="Times New Roman" pitchFamily="18" charset="0"/>
              </a:rPr>
              <a:t>агентігінің сайтына</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кірушілер</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түрлі байқаулар </a:t>
            </a:r>
            <a:r>
              <a:rPr lang="ru-RU" sz="2000" dirty="0" smtClean="0">
                <a:solidFill>
                  <a:schemeClr val="bg1"/>
                </a:solidFill>
                <a:latin typeface="Times New Roman" pitchFamily="18" charset="0"/>
                <a:cs typeface="Times New Roman" pitchFamily="18" charset="0"/>
              </a:rPr>
              <a:t>мен </a:t>
            </a:r>
            <a:r>
              <a:rPr lang="ru-RU" sz="2000" dirty="0" err="1" smtClean="0">
                <a:solidFill>
                  <a:schemeClr val="bg1"/>
                </a:solidFill>
                <a:latin typeface="Times New Roman" pitchFamily="18" charset="0"/>
                <a:cs typeface="Times New Roman" pitchFamily="18" charset="0"/>
              </a:rPr>
              <a:t>викториналарға қатыса алады</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шыққан материалдарға өз ойларын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білдіре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алады</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Сондай-ақ өз материалдарын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жіберуіне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мүмкіндік </a:t>
            </a:r>
            <a:r>
              <a:rPr lang="ru-RU" sz="2000" dirty="0" smtClean="0">
                <a:solidFill>
                  <a:schemeClr val="bg1"/>
                </a:solidFill>
                <a:latin typeface="Times New Roman" pitchFamily="18" charset="0"/>
                <a:cs typeface="Times New Roman" pitchFamily="18" charset="0"/>
              </a:rPr>
              <a:t>бар. </a:t>
            </a:r>
          </a:p>
          <a:p>
            <a:pPr algn="just" fontAlgn="base"/>
            <a:r>
              <a:rPr lang="ru-RU" sz="2000" dirty="0" err="1" smtClean="0">
                <a:solidFill>
                  <a:schemeClr val="bg1"/>
                </a:solidFill>
                <a:latin typeface="Times New Roman" pitchFamily="18" charset="0"/>
                <a:cs typeface="Times New Roman" pitchFamily="18" charset="0"/>
              </a:rPr>
              <a:t>Медиахолдинг</a:t>
            </a:r>
            <a:r>
              <a:rPr lang="ru-RU" sz="2000" dirty="0" smtClean="0">
                <a:solidFill>
                  <a:schemeClr val="bg1"/>
                </a:solidFill>
                <a:latin typeface="Times New Roman" pitchFamily="18" charset="0"/>
                <a:cs typeface="Times New Roman" pitchFamily="18" charset="0"/>
              </a:rPr>
              <a:t> РИА Новости </a:t>
            </a:r>
            <a:r>
              <a:rPr lang="ru-RU" sz="2000" dirty="0" err="1" smtClean="0">
                <a:solidFill>
                  <a:schemeClr val="bg1"/>
                </a:solidFill>
                <a:latin typeface="Times New Roman" pitchFamily="18" charset="0"/>
                <a:cs typeface="Times New Roman" pitchFamily="18" charset="0"/>
              </a:rPr>
              <a:t>әлеуметтік желілерде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жүздеген арналары</a:t>
            </a:r>
            <a:r>
              <a:rPr lang="ru-RU" sz="2000" dirty="0" smtClean="0">
                <a:solidFill>
                  <a:schemeClr val="bg1"/>
                </a:solidFill>
                <a:latin typeface="Times New Roman" pitchFamily="18" charset="0"/>
                <a:cs typeface="Times New Roman" pitchFamily="18" charset="0"/>
              </a:rPr>
              <a:t> бар. </a:t>
            </a:r>
            <a:r>
              <a:rPr lang="ru-RU" sz="2000" dirty="0" err="1" smtClean="0">
                <a:solidFill>
                  <a:schemeClr val="bg1"/>
                </a:solidFill>
                <a:latin typeface="Times New Roman" pitchFamily="18" charset="0"/>
                <a:cs typeface="Times New Roman" pitchFamily="18" charset="0"/>
              </a:rPr>
              <a:t>Мысалы</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ірі</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әлеуметтік желілерден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Facebook</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Вконтакте</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Google</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Plus</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LinkedIn</a:t>
            </a:r>
            <a:r>
              <a:rPr lang="ru-RU" sz="2000" dirty="0" smtClean="0">
                <a:solidFill>
                  <a:schemeClr val="bg1"/>
                </a:solidFill>
                <a:latin typeface="Times New Roman" pitchFamily="18" charset="0"/>
                <a:cs typeface="Times New Roman" pitchFamily="18" charset="0"/>
              </a:rPr>
              <a:t>, "Одноклассники";  ал </a:t>
            </a:r>
            <a:r>
              <a:rPr lang="ru-RU" sz="2000" dirty="0" err="1" smtClean="0">
                <a:solidFill>
                  <a:schemeClr val="bg1"/>
                </a:solidFill>
                <a:latin typeface="Times New Roman" pitchFamily="18" charset="0"/>
                <a:cs typeface="Times New Roman" pitchFamily="18" charset="0"/>
              </a:rPr>
              <a:t>сервисті</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микроблогтардан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Twitter</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және Futubra</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видеосервистен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YouTube</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және RuTubeтан</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табуға болады</a:t>
            </a:r>
            <a:r>
              <a:rPr lang="ru-RU" sz="2000" dirty="0" smtClean="0">
                <a:solidFill>
                  <a:schemeClr val="bg1"/>
                </a:solidFill>
                <a:latin typeface="Times New Roman" pitchFamily="18" charset="0"/>
                <a:cs typeface="Times New Roman" pitchFamily="18" charset="0"/>
              </a:rPr>
              <a:t>. (</a:t>
            </a:r>
            <a:r>
              <a:rPr lang="ru-RU" sz="2000" dirty="0" err="1" smtClean="0">
                <a:solidFill>
                  <a:schemeClr val="bg1"/>
                </a:solidFill>
                <a:latin typeface="Times New Roman" pitchFamily="18" charset="0"/>
                <a:cs typeface="Times New Roman" pitchFamily="18" charset="0"/>
              </a:rPr>
              <a:t>Facebookта</a:t>
            </a:r>
            <a:r>
              <a:rPr lang="ru-RU" sz="2000" dirty="0" smtClean="0">
                <a:solidFill>
                  <a:schemeClr val="bg1"/>
                </a:solidFill>
                <a:latin typeface="Times New Roman" pitchFamily="18" charset="0"/>
                <a:cs typeface="Times New Roman" pitchFamily="18" charset="0"/>
              </a:rPr>
              <a:t> жарты миллион </a:t>
            </a:r>
            <a:r>
              <a:rPr lang="ru-RU" sz="2000" dirty="0" err="1" smtClean="0">
                <a:solidFill>
                  <a:schemeClr val="bg1"/>
                </a:solidFill>
                <a:latin typeface="Times New Roman" pitchFamily="18" charset="0"/>
                <a:cs typeface="Times New Roman" pitchFamily="18" charset="0"/>
              </a:rPr>
              <a:t>жазылушысы</a:t>
            </a:r>
            <a:r>
              <a:rPr lang="ru-RU" sz="2000" dirty="0" smtClean="0">
                <a:solidFill>
                  <a:schemeClr val="bg1"/>
                </a:solidFill>
                <a:latin typeface="Times New Roman" pitchFamily="18" charset="0"/>
                <a:cs typeface="Times New Roman" pitchFamily="18" charset="0"/>
              </a:rPr>
              <a:t> бар)</a:t>
            </a:r>
          </a:p>
          <a:p>
            <a:pPr fontAlgn="base"/>
            <a:endParaRPr lang="ru-RU" sz="2000" dirty="0" smtClean="0">
              <a:solidFill>
                <a:schemeClr val="bg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76672"/>
            <a:ext cx="7467600" cy="5606083"/>
          </a:xfrm>
        </p:spPr>
        <p:txBody>
          <a:bodyPr>
            <a:normAutofit fontScale="85000" lnSpcReduction="20000"/>
          </a:bodyPr>
          <a:lstStyle/>
          <a:p>
            <a:pPr lvl="0"/>
            <a:r>
              <a:rPr lang="ru-RU" dirty="0" err="1" smtClean="0"/>
              <a:t>Агенттік</a:t>
            </a:r>
            <a:r>
              <a:rPr lang="ru-RU" dirty="0" smtClean="0"/>
              <a:t> </a:t>
            </a:r>
            <a:r>
              <a:rPr lang="ru-RU" dirty="0" err="1" smtClean="0"/>
              <a:t>тарихы</a:t>
            </a:r>
            <a:r>
              <a:rPr lang="ru-RU" dirty="0" smtClean="0"/>
              <a:t> </a:t>
            </a:r>
          </a:p>
          <a:p>
            <a:pPr lvl="0"/>
            <a:r>
              <a:rPr lang="ru-RU" dirty="0" smtClean="0"/>
              <a:t>24.06.1941 — </a:t>
            </a:r>
            <a:r>
              <a:rPr lang="ru-RU" dirty="0" smtClean="0">
                <a:hlinkClick r:id="rId2" tooltip="Совинформбюро"/>
              </a:rPr>
              <a:t>Советское информационное бюро</a:t>
            </a:r>
            <a:endParaRPr lang="ru-RU" dirty="0" smtClean="0"/>
          </a:p>
          <a:p>
            <a:pPr lvl="0"/>
            <a:r>
              <a:rPr lang="ru-RU" dirty="0" smtClean="0"/>
              <a:t>21.02.1961 — </a:t>
            </a:r>
            <a:r>
              <a:rPr lang="ru-RU" dirty="0" smtClean="0">
                <a:hlinkClick r:id="rId3" tooltip="Агентство печати «Новости»"/>
              </a:rPr>
              <a:t>Агентство печати «Новости»</a:t>
            </a:r>
            <a:r>
              <a:rPr lang="ru-RU" dirty="0" smtClean="0"/>
              <a:t> («АПН»)</a:t>
            </a:r>
          </a:p>
          <a:p>
            <a:pPr lvl="0"/>
            <a:r>
              <a:rPr lang="ru-RU" dirty="0" smtClean="0"/>
              <a:t>27.07.1990 — Информационное агентство «Новости»</a:t>
            </a:r>
          </a:p>
          <a:p>
            <a:pPr lvl="0"/>
            <a:r>
              <a:rPr lang="ru-RU" dirty="0" smtClean="0"/>
              <a:t>09.1991 — Российское информационное агентство «Новости»</a:t>
            </a:r>
          </a:p>
          <a:p>
            <a:pPr lvl="0"/>
            <a:r>
              <a:rPr lang="ru-RU" dirty="0" smtClean="0"/>
              <a:t>05.1998 — Российское информационное агентство «Вести»</a:t>
            </a:r>
          </a:p>
          <a:p>
            <a:pPr lvl="0"/>
            <a:r>
              <a:rPr lang="ru-RU" dirty="0" smtClean="0"/>
              <a:t>01.04.2004 — Федеральное государственное унитарное предприятие "Российское агентство международной информации «РИА Новости»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487888"/>
          </a:xfrm>
        </p:spPr>
        <p:txBody>
          <a:bodyPr>
            <a:normAutofit/>
          </a:bodyPr>
          <a:lstStyle/>
          <a:p>
            <a:pPr>
              <a:buNone/>
            </a:pPr>
            <a:r>
              <a:rPr lang="ru-RU" b="1" dirty="0" smtClean="0"/>
              <a:t>Агентство Рейтер</a:t>
            </a:r>
            <a:r>
              <a:rPr lang="ru-RU" dirty="0" smtClean="0"/>
              <a:t>  - </a:t>
            </a:r>
            <a:r>
              <a:rPr lang="ru-RU" dirty="0" err="1" smtClean="0"/>
              <a:t>әлемдегі ірі</a:t>
            </a:r>
            <a:r>
              <a:rPr lang="ru-RU" dirty="0" smtClean="0"/>
              <a:t> </a:t>
            </a:r>
            <a:r>
              <a:rPr lang="ru-RU" dirty="0" err="1" smtClean="0"/>
              <a:t>ақпарат агенттігі</a:t>
            </a:r>
            <a:r>
              <a:rPr lang="ru-RU" dirty="0" smtClean="0"/>
              <a:t>.  </a:t>
            </a:r>
            <a:r>
              <a:rPr lang="ru-RU" dirty="0" err="1" smtClean="0"/>
              <a:t>Ол</a:t>
            </a:r>
            <a:r>
              <a:rPr lang="ru-RU" dirty="0" smtClean="0"/>
              <a:t> 1851 </a:t>
            </a:r>
            <a:r>
              <a:rPr lang="ru-RU" dirty="0" err="1" smtClean="0"/>
              <a:t>жылы</a:t>
            </a:r>
            <a:r>
              <a:rPr lang="ru-RU" dirty="0" smtClean="0"/>
              <a:t> Пол </a:t>
            </a:r>
            <a:r>
              <a:rPr lang="ru-RU" dirty="0" err="1" smtClean="0"/>
              <a:t>Джулис</a:t>
            </a:r>
            <a:r>
              <a:rPr lang="ru-RU" dirty="0" smtClean="0"/>
              <a:t> </a:t>
            </a:r>
            <a:r>
              <a:rPr lang="ru-RU" dirty="0" err="1" smtClean="0"/>
              <a:t>Рейтор</a:t>
            </a:r>
            <a:r>
              <a:rPr lang="ru-RU" dirty="0" smtClean="0"/>
              <a:t> </a:t>
            </a:r>
            <a:r>
              <a:rPr lang="ru-RU" dirty="0" err="1" smtClean="0"/>
              <a:t>негізін</a:t>
            </a:r>
            <a:r>
              <a:rPr lang="ru-RU" dirty="0" smtClean="0"/>
              <a:t> </a:t>
            </a:r>
            <a:r>
              <a:rPr lang="ru-RU" dirty="0" err="1" smtClean="0"/>
              <a:t>қалады</a:t>
            </a:r>
            <a:r>
              <a:rPr lang="ru-RU" dirty="0" smtClean="0"/>
              <a:t>. </a:t>
            </a:r>
            <a:r>
              <a:rPr lang="ru-RU" dirty="0" err="1" smtClean="0"/>
              <a:t>Агенттікте</a:t>
            </a:r>
            <a:r>
              <a:rPr lang="ru-RU" dirty="0" smtClean="0"/>
              <a:t> 14000 </a:t>
            </a:r>
            <a:r>
              <a:rPr lang="ru-RU" dirty="0" err="1" smtClean="0"/>
              <a:t>қызметкер әемнің  </a:t>
            </a:r>
            <a:r>
              <a:rPr lang="ru-RU" dirty="0" smtClean="0"/>
              <a:t>91 </a:t>
            </a:r>
            <a:r>
              <a:rPr lang="ru-RU" dirty="0" err="1" smtClean="0"/>
              <a:t>елінде</a:t>
            </a:r>
            <a:r>
              <a:rPr lang="ru-RU" dirty="0" smtClean="0"/>
              <a:t> </a:t>
            </a:r>
            <a:r>
              <a:rPr lang="ru-RU" dirty="0" err="1" smtClean="0"/>
              <a:t>жұмыс жасайды</a:t>
            </a:r>
            <a:r>
              <a:rPr lang="ru-RU" dirty="0" smtClean="0"/>
              <a:t>. </a:t>
            </a:r>
            <a:r>
              <a:rPr lang="ru-RU" dirty="0" err="1" smtClean="0"/>
              <a:t>Оның ішінде</a:t>
            </a:r>
            <a:r>
              <a:rPr lang="ru-RU" dirty="0" smtClean="0"/>
              <a:t> 2300-і  журналист, </a:t>
            </a:r>
            <a:r>
              <a:rPr lang="ru-RU" dirty="0" err="1" smtClean="0"/>
              <a:t>фототілші</a:t>
            </a:r>
            <a:r>
              <a:rPr lang="ru-RU" dirty="0" smtClean="0"/>
              <a:t> </a:t>
            </a:r>
            <a:r>
              <a:rPr lang="ru-RU" dirty="0" err="1" smtClean="0"/>
              <a:t>және видеооператорлар</a:t>
            </a:r>
            <a:endParaRPr lang="ru-RU" dirty="0" smtClean="0"/>
          </a:p>
          <a:p>
            <a:r>
              <a:rPr lang="ru-RU" dirty="0" err="1" smtClean="0"/>
              <a:t>Агенттіктің басты</a:t>
            </a:r>
            <a:r>
              <a:rPr lang="ru-RU" dirty="0" smtClean="0"/>
              <a:t> </a:t>
            </a:r>
            <a:r>
              <a:rPr lang="ru-RU" dirty="0" err="1" smtClean="0"/>
              <a:t>кірісі</a:t>
            </a:r>
            <a:r>
              <a:rPr lang="ru-RU" dirty="0" smtClean="0"/>
              <a:t> </a:t>
            </a:r>
            <a:r>
              <a:rPr lang="ru-RU" dirty="0" err="1" smtClean="0"/>
              <a:t>ақпарат сатумен</a:t>
            </a:r>
            <a:r>
              <a:rPr lang="ru-RU" dirty="0" smtClean="0"/>
              <a:t> </a:t>
            </a:r>
            <a:r>
              <a:rPr lang="ru-RU" dirty="0" err="1" smtClean="0"/>
              <a:t>байланысты</a:t>
            </a:r>
            <a:r>
              <a:rPr lang="ru-RU" dirty="0" smtClean="0"/>
              <a:t>. </a:t>
            </a:r>
            <a:r>
              <a:rPr lang="ru-RU" dirty="0" err="1" smtClean="0"/>
              <a:t>Әсіресе, экономикалық және қаржы, тауарға байланысты</a:t>
            </a:r>
            <a:r>
              <a:rPr lang="ru-RU" dirty="0" smtClean="0"/>
              <a:t> </a:t>
            </a:r>
            <a:r>
              <a:rPr lang="ru-RU" dirty="0" err="1" smtClean="0"/>
              <a:t>аналитикалық, сараптамалық материалдары</a:t>
            </a:r>
            <a:r>
              <a:rPr lang="ru-RU" dirty="0" smtClean="0"/>
              <a:t> </a:t>
            </a:r>
            <a:r>
              <a:rPr lang="ru-RU" dirty="0" err="1" smtClean="0"/>
              <a:t>ерекше</a:t>
            </a:r>
            <a:r>
              <a:rPr lang="ru-RU" dirty="0" smtClean="0"/>
              <a:t> </a:t>
            </a:r>
            <a:r>
              <a:rPr lang="ru-RU" dirty="0" err="1" smtClean="0"/>
              <a:t>сұранысқа ие</a:t>
            </a:r>
            <a:r>
              <a:rPr lang="ru-RU" dirty="0" smtClean="0"/>
              <a:t>. </a:t>
            </a:r>
            <a:r>
              <a:rPr lang="ru-RU" dirty="0" err="1" smtClean="0"/>
              <a:t>Бұл агенттіктің </a:t>
            </a:r>
            <a:r>
              <a:rPr lang="ru-RU" dirty="0" smtClean="0"/>
              <a:t>90 % </a:t>
            </a:r>
            <a:r>
              <a:rPr lang="ru-RU" dirty="0" err="1" smtClean="0"/>
              <a:t>шығысын жауып</a:t>
            </a:r>
            <a:r>
              <a:rPr lang="ru-RU" dirty="0" smtClean="0"/>
              <a:t> </a:t>
            </a:r>
            <a:r>
              <a:rPr lang="ru-RU" dirty="0" err="1" smtClean="0"/>
              <a:t>отыр</a:t>
            </a:r>
            <a:r>
              <a:rPr lang="ru-RU" dirty="0" smtClean="0"/>
              <a:t>.</a:t>
            </a:r>
          </a:p>
          <a:p>
            <a:pPr>
              <a:buNone/>
            </a:pPr>
            <a:r>
              <a:rPr lang="ru-RU" dirty="0" smtClean="0"/>
              <a:t>    2008 </a:t>
            </a:r>
            <a:r>
              <a:rPr lang="ru-RU" dirty="0" err="1" smtClean="0"/>
              <a:t>жылы</a:t>
            </a:r>
            <a:r>
              <a:rPr lang="ru-RU" dirty="0" smtClean="0"/>
              <a:t> Рейтер </a:t>
            </a:r>
            <a:r>
              <a:rPr lang="ru-RU" dirty="0" err="1" smtClean="0"/>
              <a:t>агенттігі</a:t>
            </a:r>
            <a:r>
              <a:rPr lang="ru-RU" dirty="0" smtClean="0"/>
              <a:t> </a:t>
            </a:r>
            <a:r>
              <a:rPr lang="ru-RU" dirty="0" err="1" smtClean="0"/>
              <a:t>Thomson</a:t>
            </a:r>
            <a:r>
              <a:rPr lang="ru-RU" dirty="0" smtClean="0"/>
              <a:t> </a:t>
            </a:r>
            <a:r>
              <a:rPr lang="ru-RU" dirty="0" err="1" smtClean="0"/>
              <a:t>корпорациясын</a:t>
            </a:r>
            <a:r>
              <a:rPr lang="ru-RU" dirty="0" smtClean="0"/>
              <a:t> </a:t>
            </a:r>
            <a:r>
              <a:rPr lang="ru-RU" dirty="0" err="1" smtClean="0"/>
              <a:t>сатып</a:t>
            </a:r>
            <a:r>
              <a:rPr lang="ru-RU" dirty="0" smtClean="0"/>
              <a:t> </a:t>
            </a:r>
            <a:r>
              <a:rPr lang="ru-RU" dirty="0" err="1" smtClean="0"/>
              <a:t>алып</a:t>
            </a:r>
            <a:r>
              <a:rPr lang="ru-RU" dirty="0" smtClean="0"/>
              <a:t>,  </a:t>
            </a:r>
            <a:r>
              <a:rPr lang="ru-RU" dirty="0" err="1" smtClean="0"/>
              <a:t>Thomson</a:t>
            </a:r>
            <a:r>
              <a:rPr lang="ru-RU" dirty="0" smtClean="0"/>
              <a:t> </a:t>
            </a:r>
            <a:r>
              <a:rPr lang="ru-RU" dirty="0" err="1" smtClean="0"/>
              <a:t>Reuter</a:t>
            </a:r>
            <a:r>
              <a:rPr lang="en-US" dirty="0" smtClean="0"/>
              <a:t>s </a:t>
            </a:r>
            <a:r>
              <a:rPr lang="kk-KZ" dirty="0" smtClean="0"/>
              <a:t>деп атады.</a:t>
            </a:r>
            <a:r>
              <a:rPr lang="ru-RU" baseline="30000" dirty="0" smtClean="0">
                <a:hlinkClick r:id="rId2"/>
              </a:rPr>
              <a:t>]</a:t>
            </a:r>
            <a:endParaRPr lang="ru-RU"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271864"/>
          </a:xfrm>
        </p:spPr>
        <p:txBody>
          <a:bodyPr>
            <a:normAutofit/>
          </a:bodyPr>
          <a:lstStyle/>
          <a:p>
            <a:r>
              <a:rPr lang="ru-RU" b="1" dirty="0" err="1" smtClean="0"/>
              <a:t>Bloomberg</a:t>
            </a:r>
            <a:r>
              <a:rPr lang="ru-RU" dirty="0" smtClean="0"/>
              <a:t> </a:t>
            </a:r>
            <a:r>
              <a:rPr lang="ru-RU" dirty="0" err="1" smtClean="0"/>
              <a:t>компаниясын</a:t>
            </a:r>
            <a:r>
              <a:rPr lang="ru-RU" dirty="0" smtClean="0"/>
              <a:t> Майклом </a:t>
            </a:r>
            <a:r>
              <a:rPr lang="ru-RU" dirty="0" err="1" smtClean="0"/>
              <a:t>Блумбергв</a:t>
            </a:r>
            <a:r>
              <a:rPr lang="ru-RU" dirty="0" smtClean="0"/>
              <a:t> 1981 </a:t>
            </a:r>
            <a:r>
              <a:rPr lang="ru-RU" dirty="0" err="1" smtClean="0"/>
              <a:t>жылы</a:t>
            </a:r>
            <a:r>
              <a:rPr lang="ru-RU" dirty="0" smtClean="0"/>
              <a:t> </a:t>
            </a:r>
            <a:r>
              <a:rPr lang="ru-RU" dirty="0" err="1" smtClean="0"/>
              <a:t>құрды</a:t>
            </a:r>
            <a:r>
              <a:rPr lang="ru-RU" dirty="0" smtClean="0"/>
              <a:t>. </a:t>
            </a:r>
            <a:r>
              <a:rPr lang="ru-RU" dirty="0" err="1" smtClean="0"/>
              <a:t>Жеке</a:t>
            </a:r>
            <a:r>
              <a:rPr lang="ru-RU" dirty="0" smtClean="0"/>
              <a:t> </a:t>
            </a:r>
            <a:r>
              <a:rPr lang="ru-RU" dirty="0" err="1" smtClean="0"/>
              <a:t>меншік</a:t>
            </a:r>
            <a:r>
              <a:rPr lang="ru-RU" dirty="0" smtClean="0"/>
              <a:t> </a:t>
            </a:r>
            <a:r>
              <a:rPr lang="ru-RU" dirty="0" err="1" smtClean="0"/>
              <a:t>мекеме</a:t>
            </a:r>
            <a:r>
              <a:rPr lang="ru-RU" dirty="0" smtClean="0"/>
              <a:t> </a:t>
            </a:r>
            <a:r>
              <a:rPr lang="ru-RU" dirty="0" err="1" smtClean="0"/>
              <a:t>болып</a:t>
            </a:r>
            <a:r>
              <a:rPr lang="ru-RU" dirty="0" smtClean="0"/>
              <a:t> </a:t>
            </a:r>
            <a:r>
              <a:rPr lang="ru-RU" dirty="0" err="1" smtClean="0"/>
              <a:t>табылады</a:t>
            </a:r>
            <a:r>
              <a:rPr lang="ru-RU" dirty="0" smtClean="0"/>
              <a:t>.. </a:t>
            </a:r>
            <a:r>
              <a:rPr lang="ru-RU" baseline="30000" dirty="0" smtClean="0">
                <a:hlinkClick r:id="rId2"/>
              </a:rPr>
              <a:t>1]</a:t>
            </a:r>
            <a:endParaRPr lang="ru-RU" dirty="0" smtClean="0"/>
          </a:p>
          <a:p>
            <a:r>
              <a:rPr lang="ru-RU" dirty="0" err="1" smtClean="0"/>
              <a:t>Bloomberg</a:t>
            </a:r>
            <a:r>
              <a:rPr lang="ru-RU" dirty="0" smtClean="0"/>
              <a:t> </a:t>
            </a:r>
            <a:r>
              <a:rPr lang="ru-RU" dirty="0" err="1" smtClean="0"/>
              <a:t>—қаржы саласында</a:t>
            </a:r>
            <a:r>
              <a:rPr lang="ru-RU" dirty="0" smtClean="0"/>
              <a:t> </a:t>
            </a:r>
            <a:r>
              <a:rPr lang="ru-RU" dirty="0" err="1" smtClean="0"/>
              <a:t>ақпарат жеткізудегі</a:t>
            </a:r>
            <a:r>
              <a:rPr lang="ru-RU" dirty="0" smtClean="0"/>
              <a:t> </a:t>
            </a:r>
            <a:r>
              <a:rPr lang="ru-RU" dirty="0" err="1" smtClean="0"/>
              <a:t>ірі</a:t>
            </a:r>
            <a:r>
              <a:rPr lang="ru-RU" dirty="0" smtClean="0"/>
              <a:t> </a:t>
            </a:r>
            <a:r>
              <a:rPr lang="ru-RU" dirty="0" err="1" smtClean="0"/>
              <a:t>агенттіктің бірі</a:t>
            </a:r>
            <a:r>
              <a:rPr lang="ru-RU" dirty="0" smtClean="0"/>
              <a:t>. </a:t>
            </a:r>
            <a:r>
              <a:rPr lang="ru-RU" dirty="0" err="1" smtClean="0"/>
              <a:t>Негізгі</a:t>
            </a:r>
            <a:r>
              <a:rPr lang="ru-RU" dirty="0" smtClean="0"/>
              <a:t> </a:t>
            </a:r>
            <a:r>
              <a:rPr lang="ru-RU" dirty="0" err="1" smtClean="0"/>
              <a:t>өнімі </a:t>
            </a:r>
            <a:r>
              <a:rPr lang="ru-RU" dirty="0" smtClean="0"/>
              <a:t>- </a:t>
            </a:r>
            <a:r>
              <a:rPr lang="ru-RU" dirty="0" err="1" smtClean="0"/>
              <a:t>Bloomberg</a:t>
            </a:r>
            <a:r>
              <a:rPr lang="ru-RU" dirty="0" smtClean="0"/>
              <a:t> </a:t>
            </a:r>
            <a:r>
              <a:rPr lang="ru-RU" dirty="0" err="1" smtClean="0"/>
              <a:t>Terminal</a:t>
            </a:r>
            <a:r>
              <a:rPr lang="ru-RU" dirty="0" smtClean="0"/>
              <a:t>, </a:t>
            </a:r>
            <a:r>
              <a:rPr lang="ru-RU" dirty="0" err="1" smtClean="0"/>
              <a:t>ол</a:t>
            </a:r>
            <a:r>
              <a:rPr lang="ru-RU" dirty="0" smtClean="0"/>
              <a:t> </a:t>
            </a:r>
            <a:r>
              <a:rPr lang="ru-RU" dirty="0" err="1" smtClean="0"/>
              <a:t>арқылы қаржы саласындағы барлық тарихи</a:t>
            </a:r>
            <a:r>
              <a:rPr lang="ru-RU" dirty="0" smtClean="0"/>
              <a:t> </a:t>
            </a:r>
            <a:r>
              <a:rPr lang="ru-RU" dirty="0" err="1" smtClean="0"/>
              <a:t>деректер</a:t>
            </a:r>
            <a:r>
              <a:rPr lang="ru-RU" dirty="0" smtClean="0"/>
              <a:t> мен </a:t>
            </a:r>
            <a:r>
              <a:rPr lang="ru-RU" dirty="0" err="1" smtClean="0"/>
              <a:t>өзгерістер</a:t>
            </a:r>
            <a:r>
              <a:rPr lang="ru-RU" dirty="0" smtClean="0"/>
              <a:t>, </a:t>
            </a:r>
            <a:r>
              <a:rPr lang="ru-RU" dirty="0" err="1" smtClean="0"/>
              <a:t>жаңалықтар мен</a:t>
            </a:r>
            <a:r>
              <a:rPr lang="ru-RU" dirty="0" smtClean="0"/>
              <a:t> </a:t>
            </a:r>
            <a:r>
              <a:rPr lang="ru-RU" dirty="0" err="1" smtClean="0"/>
              <a:t>бағаларды бақылап</a:t>
            </a:r>
            <a:r>
              <a:rPr lang="ru-RU" dirty="0" smtClean="0"/>
              <a:t>, </a:t>
            </a:r>
            <a:r>
              <a:rPr lang="ru-RU" dirty="0" err="1" smtClean="0"/>
              <a:t>біліп</a:t>
            </a:r>
            <a:r>
              <a:rPr lang="ru-RU" dirty="0" smtClean="0"/>
              <a:t> </a:t>
            </a:r>
            <a:r>
              <a:rPr lang="ru-RU" dirty="0" err="1" smtClean="0"/>
              <a:t>отыруға болды</a:t>
            </a:r>
            <a:r>
              <a:rPr lang="ru-RU" dirty="0" smtClean="0"/>
              <a:t>.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762112"/>
          </a:xfrm>
        </p:spPr>
        <p:txBody>
          <a:bodyPr>
            <a:normAutofit fontScale="70000" lnSpcReduction="20000"/>
          </a:bodyPr>
          <a:lstStyle/>
          <a:p>
            <a:pPr>
              <a:buNone/>
            </a:pPr>
            <a:r>
              <a:rPr lang="kk-KZ" sz="3800" b="1" i="1" dirty="0" smtClean="0">
                <a:latin typeface="Times New Roman" pitchFamily="18" charset="0"/>
                <a:cs typeface="Times New Roman" pitchFamily="18" charset="0"/>
              </a:rPr>
              <a:t>         Қаз</a:t>
            </a:r>
            <a:r>
              <a:rPr lang="kk-KZ" sz="3800" i="1" dirty="0" smtClean="0">
                <a:latin typeface="Times New Roman" pitchFamily="18" charset="0"/>
                <a:cs typeface="Times New Roman" pitchFamily="18" charset="0"/>
              </a:rPr>
              <a:t>ақ </a:t>
            </a:r>
            <a:r>
              <a:rPr lang="kk-KZ" sz="3800" b="1" i="1" dirty="0" smtClean="0">
                <a:latin typeface="Times New Roman" pitchFamily="18" charset="0"/>
                <a:cs typeface="Times New Roman" pitchFamily="18" charset="0"/>
              </a:rPr>
              <a:t>Ақпарат</a:t>
            </a:r>
            <a:r>
              <a:rPr lang="kk-KZ" sz="3800" i="1" dirty="0" smtClean="0">
                <a:latin typeface="Times New Roman" pitchFamily="18" charset="0"/>
                <a:cs typeface="Times New Roman" pitchFamily="18" charset="0"/>
              </a:rPr>
              <a:t> ұлттық агенттігі</a:t>
            </a:r>
            <a:r>
              <a:rPr lang="kk-KZ" sz="3800" dirty="0" smtClean="0">
                <a:latin typeface="Times New Roman" pitchFamily="18" charset="0"/>
                <a:cs typeface="Times New Roman" pitchFamily="18" charset="0"/>
              </a:rPr>
              <a:t> – бұқаралық ақпарат құралдарына қызмет көрсетуге маманданған ақпараттық орган.</a:t>
            </a:r>
          </a:p>
          <a:p>
            <a:pPr>
              <a:buNone/>
            </a:pPr>
            <a:endParaRPr lang="ru-RU" dirty="0" smtClean="0">
              <a:latin typeface="Times New Roman" pitchFamily="18" charset="0"/>
              <a:cs typeface="Times New Roman" pitchFamily="18" charset="0"/>
            </a:endParaRPr>
          </a:p>
          <a:p>
            <a:r>
              <a:rPr lang="kk-KZ" dirty="0" smtClean="0">
                <a:hlinkClick r:id="rId2" tooltip="1920 жыл"/>
              </a:rPr>
              <a:t>1920 жылы</a:t>
            </a:r>
            <a:r>
              <a:rPr lang="kk-KZ" dirty="0" smtClean="0"/>
              <a:t> 13 тамызда РОСТА-ның (</a:t>
            </a:r>
            <a:r>
              <a:rPr lang="kk-KZ" dirty="0" smtClean="0">
                <a:hlinkClick r:id="rId3" tooltip="Ресей"/>
              </a:rPr>
              <a:t>Ресей</a:t>
            </a:r>
            <a:r>
              <a:rPr lang="kk-KZ" dirty="0" smtClean="0"/>
              <a:t> телеграф агенттігі) </a:t>
            </a:r>
            <a:r>
              <a:rPr lang="kk-KZ" dirty="0" smtClean="0">
                <a:hlinkClick r:id="rId4" tooltip="Орынбор"/>
              </a:rPr>
              <a:t>Орынбор</a:t>
            </a:r>
            <a:r>
              <a:rPr lang="kk-KZ" dirty="0" smtClean="0"/>
              <a:t> - </a:t>
            </a:r>
            <a:r>
              <a:rPr lang="kk-KZ" dirty="0" smtClean="0">
                <a:hlinkClick r:id="rId5" tooltip="Торғай"/>
              </a:rPr>
              <a:t>Торғай</a:t>
            </a:r>
            <a:r>
              <a:rPr lang="kk-KZ" dirty="0" smtClean="0"/>
              <a:t> бөлімшесі деп аталатын қазақ жаңалықтарының алғашқы агенттігі құрылды.</a:t>
            </a:r>
            <a:endParaRPr lang="ru-RU" dirty="0" smtClean="0"/>
          </a:p>
          <a:p>
            <a:r>
              <a:rPr lang="kk-KZ" dirty="0" smtClean="0">
                <a:hlinkClick r:id="rId6" tooltip="1925 жыл"/>
              </a:rPr>
              <a:t>1925 жылы</a:t>
            </a:r>
            <a:r>
              <a:rPr lang="kk-KZ" dirty="0" smtClean="0"/>
              <a:t> — ҚазРЕСТ деп қайта аталды.</a:t>
            </a:r>
            <a:endParaRPr lang="ru-RU" dirty="0" smtClean="0"/>
          </a:p>
          <a:p>
            <a:r>
              <a:rPr lang="kk-KZ" dirty="0" smtClean="0">
                <a:hlinkClick r:id="rId7" tooltip="1937 жыл"/>
              </a:rPr>
              <a:t>1937 жылы</a:t>
            </a:r>
            <a:r>
              <a:rPr lang="kk-KZ" dirty="0" smtClean="0"/>
              <a:t> — ҚазТАГ деген атаумен Қазақ КСР-нің Министрлер Кеңесіне берілді.</a:t>
            </a:r>
            <a:endParaRPr lang="ru-RU" dirty="0" smtClean="0"/>
          </a:p>
          <a:p>
            <a:r>
              <a:rPr lang="kk-KZ" dirty="0" smtClean="0">
                <a:hlinkClick r:id="rId8" tooltip="1991 жыл"/>
              </a:rPr>
              <a:t>1991 жылы</a:t>
            </a:r>
            <a:r>
              <a:rPr lang="kk-KZ" dirty="0" smtClean="0"/>
              <a:t> ҚазТАГ қазақ мемлекеттік мәртебесін иеленді.</a:t>
            </a:r>
            <a:endParaRPr lang="ru-RU" dirty="0" smtClean="0"/>
          </a:p>
          <a:p>
            <a:r>
              <a:rPr lang="kk-KZ" dirty="0" smtClean="0">
                <a:hlinkClick r:id="rId9" tooltip="1997 жыл"/>
              </a:rPr>
              <a:t>1997 жылы</a:t>
            </a:r>
            <a:r>
              <a:rPr lang="kk-KZ" dirty="0" smtClean="0"/>
              <a:t> </a:t>
            </a:r>
            <a:r>
              <a:rPr lang="kk-KZ" dirty="0" smtClean="0">
                <a:hlinkClick r:id="rId10" tooltip="10 қыркүйек"/>
              </a:rPr>
              <a:t>10 қыркүйекте</a:t>
            </a:r>
            <a:r>
              <a:rPr lang="kk-KZ" dirty="0" smtClean="0"/>
              <a:t> Қазақстан Республикасы Президентінің № 3625 Жарлығымен ҚазААГ республикалық ақпарат агенттігі деп қайта аталған.</a:t>
            </a:r>
            <a:r>
              <a:rPr lang="kk-KZ" baseline="30000" dirty="0" smtClean="0">
                <a:hlinkClick r:id="rId11"/>
              </a:rPr>
              <a:t>[1]</a:t>
            </a:r>
            <a:endParaRPr lang="ru-RU" dirty="0" smtClean="0"/>
          </a:p>
          <a:p>
            <a:r>
              <a:rPr lang="kk-KZ" dirty="0" smtClean="0">
                <a:hlinkClick r:id="rId12" tooltip="2002 жыл"/>
              </a:rPr>
              <a:t>2002 жылы</a:t>
            </a:r>
            <a:r>
              <a:rPr lang="kk-KZ" dirty="0" smtClean="0"/>
              <a:t> 8 қарашада </a:t>
            </a:r>
            <a:r>
              <a:rPr lang="kk-KZ" dirty="0" smtClean="0">
                <a:hlinkClick r:id="rId13" tooltip="ҚР Үкіметі (мұндай бет жоқ)"/>
              </a:rPr>
              <a:t>ҚР Үкіметінің</a:t>
            </a:r>
            <a:r>
              <a:rPr lang="kk-KZ" dirty="0" smtClean="0"/>
              <a:t> № 1186 қаулысына сәйкес ҚазААГ базасында «Қазақ ақпарат агенттігі» Ұлттық компаниясы — «ҚАЗАҚПАРАТ» ҰҚ құрылған.</a:t>
            </a:r>
            <a:endParaRPr lang="ru-RU" dirty="0" smtClean="0"/>
          </a:p>
          <a:p>
            <a:r>
              <a:rPr lang="kk-KZ" dirty="0" smtClean="0"/>
              <a:t/>
            </a:r>
            <a:br>
              <a:rPr lang="kk-KZ" dirty="0" smtClean="0"/>
            </a:br>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8229600" cy="5415880"/>
          </a:xfrm>
        </p:spPr>
        <p:txBody>
          <a:bodyPr>
            <a:normAutofit/>
          </a:bodyPr>
          <a:lstStyle/>
          <a:p>
            <a:r>
              <a:rPr lang="ru-RU" sz="2800" dirty="0" err="1" smtClean="0"/>
              <a:t>Ақпарат агенттіктерінің басты</a:t>
            </a:r>
            <a:r>
              <a:rPr lang="ru-RU" sz="2800" dirty="0" smtClean="0"/>
              <a:t> </a:t>
            </a:r>
            <a:r>
              <a:rPr lang="ru-RU" sz="2800" dirty="0" err="1" smtClean="0"/>
              <a:t>қызметі </a:t>
            </a:r>
            <a:r>
              <a:rPr lang="ru-RU" sz="2800" dirty="0" smtClean="0"/>
              <a:t>– </a:t>
            </a:r>
            <a:r>
              <a:rPr lang="ru-RU" sz="2800" dirty="0" err="1" smtClean="0"/>
              <a:t>саяси</a:t>
            </a:r>
            <a:r>
              <a:rPr lang="ru-RU" sz="2800" dirty="0" smtClean="0"/>
              <a:t>, </a:t>
            </a:r>
            <a:r>
              <a:rPr lang="ru-RU" sz="2800" dirty="0" err="1" smtClean="0"/>
              <a:t>экономикалық, мәдени-әлеуметтік жаңалықтармен </a:t>
            </a:r>
            <a:r>
              <a:rPr lang="ru-RU" sz="2800" dirty="0" smtClean="0"/>
              <a:t>газет </a:t>
            </a:r>
            <a:r>
              <a:rPr lang="ru-RU" sz="2800" dirty="0" err="1" smtClean="0"/>
              <a:t>редакциясын</a:t>
            </a:r>
            <a:r>
              <a:rPr lang="ru-RU" sz="2800" dirty="0" smtClean="0"/>
              <a:t>, </a:t>
            </a:r>
            <a:r>
              <a:rPr lang="ru-RU" sz="2800" dirty="0" err="1" smtClean="0"/>
              <a:t>журналды</a:t>
            </a:r>
            <a:r>
              <a:rPr lang="ru-RU" sz="2800" dirty="0" smtClean="0"/>
              <a:t>, </a:t>
            </a:r>
            <a:r>
              <a:rPr lang="ru-RU" sz="2800" dirty="0" err="1" smtClean="0"/>
              <a:t>теле-радионы</a:t>
            </a:r>
            <a:r>
              <a:rPr lang="ru-RU" sz="2800" dirty="0" smtClean="0"/>
              <a:t> </a:t>
            </a:r>
            <a:r>
              <a:rPr lang="ru-RU" sz="2800" dirty="0" err="1" smtClean="0"/>
              <a:t>және </a:t>
            </a:r>
            <a:r>
              <a:rPr lang="ru-RU" sz="2800" dirty="0" smtClean="0"/>
              <a:t>де </a:t>
            </a:r>
            <a:r>
              <a:rPr lang="ru-RU" sz="2800" dirty="0" err="1" smtClean="0"/>
              <a:t>өз өнімін сатып</a:t>
            </a:r>
            <a:r>
              <a:rPr lang="ru-RU" sz="2800" dirty="0" smtClean="0"/>
              <a:t> </a:t>
            </a:r>
            <a:r>
              <a:rPr lang="ru-RU" sz="2800" dirty="0" err="1" smtClean="0"/>
              <a:t>алушы</a:t>
            </a:r>
            <a:r>
              <a:rPr lang="ru-RU" sz="2800" dirty="0" smtClean="0"/>
              <a:t> </a:t>
            </a:r>
            <a:r>
              <a:rPr lang="ru-RU" sz="2800" dirty="0" err="1" smtClean="0"/>
              <a:t>барлық мекемелерді</a:t>
            </a:r>
            <a:r>
              <a:rPr lang="ru-RU" sz="2800" dirty="0" smtClean="0"/>
              <a:t> </a:t>
            </a:r>
            <a:r>
              <a:rPr lang="ru-RU" sz="2800" dirty="0" err="1" smtClean="0"/>
              <a:t>ақпаратпен қамтамасыз ету</a:t>
            </a:r>
            <a:r>
              <a:rPr lang="ru-RU" sz="2800" dirty="0" smtClean="0"/>
              <a:t>. </a:t>
            </a:r>
            <a:r>
              <a:rPr lang="ru-RU" sz="2800" dirty="0" err="1" smtClean="0"/>
              <a:t>Ақпараттық агенттіктер</a:t>
            </a:r>
            <a:r>
              <a:rPr lang="ru-RU" sz="2800" dirty="0" smtClean="0"/>
              <a:t> </a:t>
            </a:r>
            <a:r>
              <a:rPr lang="ru-RU" sz="2800" dirty="0" err="1" smtClean="0"/>
              <a:t>ақпаратты жинау</a:t>
            </a:r>
            <a:r>
              <a:rPr lang="ru-RU" sz="2800" dirty="0" smtClean="0"/>
              <a:t>, </a:t>
            </a:r>
            <a:r>
              <a:rPr lang="ru-RU" sz="2800" dirty="0" err="1" smtClean="0"/>
              <a:t>біріктіру</a:t>
            </a:r>
            <a:r>
              <a:rPr lang="ru-RU" sz="2800" dirty="0" smtClean="0"/>
              <a:t>, </a:t>
            </a:r>
            <a:r>
              <a:rPr lang="ru-RU" sz="2800" dirty="0" err="1" smtClean="0"/>
              <a:t>өңдеу </a:t>
            </a:r>
            <a:r>
              <a:rPr lang="ru-RU" sz="2800" dirty="0" smtClean="0"/>
              <a:t>, </a:t>
            </a:r>
            <a:r>
              <a:rPr lang="ru-RU" sz="2800" dirty="0" err="1" smtClean="0"/>
              <a:t>тарату</a:t>
            </a:r>
            <a:r>
              <a:rPr lang="ru-RU" sz="2800" dirty="0" smtClean="0"/>
              <a:t> </a:t>
            </a:r>
            <a:r>
              <a:rPr lang="ru-RU" sz="2800" dirty="0" err="1" smtClean="0"/>
              <a:t>сияқты бірнеше</a:t>
            </a:r>
            <a:r>
              <a:rPr lang="ru-RU" sz="2800" dirty="0" smtClean="0"/>
              <a:t> </a:t>
            </a:r>
            <a:r>
              <a:rPr lang="ru-RU" sz="2800" dirty="0" err="1" smtClean="0"/>
              <a:t>функцияларды</a:t>
            </a:r>
            <a:r>
              <a:rPr lang="ru-RU" sz="2800" dirty="0" smtClean="0"/>
              <a:t> </a:t>
            </a:r>
            <a:r>
              <a:rPr lang="ru-RU" sz="2800" dirty="0" err="1" smtClean="0"/>
              <a:t>атқарады.</a:t>
            </a:r>
            <a:r>
              <a:rPr lang="ru-RU" sz="2800" dirty="0" smtClean="0"/>
              <a:t> </a:t>
            </a:r>
            <a:r>
              <a:rPr lang="ru-RU" sz="2800" dirty="0" err="1" smtClean="0"/>
              <a:t>Көп жағдайда агенттіктер</a:t>
            </a:r>
            <a:r>
              <a:rPr lang="ru-RU" sz="2800" dirty="0" smtClean="0"/>
              <a:t> редакция </a:t>
            </a:r>
            <a:r>
              <a:rPr lang="ru-RU" sz="2800" dirty="0" err="1" smtClean="0"/>
              <a:t>бөлімдері </a:t>
            </a:r>
            <a:r>
              <a:rPr lang="ru-RU" sz="2800" dirty="0" smtClean="0"/>
              <a:t>мен </a:t>
            </a:r>
            <a:r>
              <a:rPr lang="ru-RU" sz="2800" dirty="0" err="1" smtClean="0"/>
              <a:t>шет</a:t>
            </a:r>
            <a:r>
              <a:rPr lang="ru-RU" sz="2800" dirty="0" smtClean="0"/>
              <a:t> ел </a:t>
            </a:r>
            <a:r>
              <a:rPr lang="ru-RU" sz="2800" dirty="0" err="1" smtClean="0"/>
              <a:t>тілшілерінен</a:t>
            </a:r>
            <a:r>
              <a:rPr lang="ru-RU" sz="2800" dirty="0" smtClean="0"/>
              <a:t> </a:t>
            </a:r>
            <a:r>
              <a:rPr lang="ru-RU" sz="2800" dirty="0" err="1" smtClean="0"/>
              <a:t>құрылады</a:t>
            </a:r>
            <a:r>
              <a:rPr lang="ru-RU" sz="2800" dirty="0" smtClean="0"/>
              <a:t>..</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242587"/>
          </a:xfrm>
        </p:spPr>
        <p:txBody>
          <a:bodyPr>
            <a:normAutofit/>
          </a:bodyPr>
          <a:lstStyle/>
          <a:p>
            <a:pPr algn="just">
              <a:buNone/>
            </a:pPr>
            <a:r>
              <a:rPr lang="kk-KZ" dirty="0" smtClean="0"/>
              <a:t>        Ақпарат  кеңістігіндегі бәсекелестікке қабілетін артырып, дамыту, қазіргі менеджмент пен маркетинг негізінде инвестиция тарту мақсатымен құрылған. Қазақпаратқа елдің саяси,экономикалық және мәдени өмірі көріністерінен сапалы талдау жасалған жедел ақпарат әзірлеп таратып отыру міндеті жүктелген. </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10000"/>
          </a:bodyPr>
          <a:lstStyle/>
          <a:p>
            <a:pPr>
              <a:buNone/>
            </a:pPr>
            <a:r>
              <a:rPr lang="kk-KZ" dirty="0" smtClean="0"/>
              <a:t>   Қазақстан, Орталық Азия, Еуразия экономикалық қауымдастық, ТМД және Балтық жағалауы елдері жаңалықтары қазақ, орыс тілдерінде, Қазақстан мен Орталық Азия жаңалықтары ағылшын тілінде жедел таратылып тұрады. Агенттіктің электронды таспаларын жаздырып алушылар саны 150-ден асады. Ол ақпарат агенттіктерінің 5 халықаралық ассоциациясына мүше (Азия  және Тынық  мұхит елдерінің, ТМД елдерінің, түркі тілдес елдердің, экономикалық ынтымақтастық ұйымына қатысушы елдердің, Каспий маңы мемлекеттерінің), 12 шетелдік ақпарат агенттігімен тікелей байланыс орнатқан. Шет елде (Қытай, Ресей, Бельгия, АҚШ, Қырғыстан, Өзбекстан) өз тілшілерінің қосыны бар.</a:t>
            </a:r>
            <a:endParaRPr lang="ru-RU" dirty="0" smtClean="0"/>
          </a:p>
          <a:p>
            <a:endParaRPr lang="ru-RU" dirty="0"/>
          </a:p>
        </p:txBody>
      </p:sp>
      <p:sp>
        <p:nvSpPr>
          <p:cNvPr id="3" name="Заголовок 2"/>
          <p:cNvSpPr>
            <a:spLocks noGrp="1"/>
          </p:cNvSpPr>
          <p:nvPr>
            <p:ph type="title"/>
          </p:nvPr>
        </p:nvSpPr>
        <p:spPr>
          <a:xfrm>
            <a:off x="457200" y="620688"/>
            <a:ext cx="8229600" cy="796950"/>
          </a:xfrm>
        </p:spPr>
        <p:txBody>
          <a:bodyPr>
            <a:normAutofit/>
          </a:bodyPr>
          <a:lstStyle/>
          <a:p>
            <a:pPr algn="ctr"/>
            <a:r>
              <a:rPr lang="kk-KZ" sz="3200" dirty="0" smtClean="0"/>
              <a:t>Халықаралық байланыс</a:t>
            </a:r>
            <a:endParaRPr lang="ru-RU"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1115616" y="1412776"/>
            <a:ext cx="7498080" cy="1008112"/>
          </a:xfrm>
        </p:spPr>
        <p:txBody>
          <a:bodyPr/>
          <a:lstStyle/>
          <a:p>
            <a:r>
              <a:rPr lang="kk-KZ" dirty="0" smtClean="0"/>
              <a:t>Назарларыңызға рахмет!!!</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559896"/>
          </a:xfrm>
        </p:spPr>
        <p:txBody>
          <a:bodyPr>
            <a:normAutofit/>
          </a:bodyPr>
          <a:lstStyle/>
          <a:p>
            <a:pPr algn="ctr">
              <a:buNone/>
            </a:pPr>
            <a:r>
              <a:rPr lang="ru-RU" sz="3600" dirty="0" err="1" smtClean="0"/>
              <a:t>Әлемдік ірі</a:t>
            </a:r>
            <a:r>
              <a:rPr lang="ru-RU" sz="3600" dirty="0" smtClean="0"/>
              <a:t> </a:t>
            </a:r>
            <a:r>
              <a:rPr lang="ru-RU" sz="3600" dirty="0" err="1" smtClean="0"/>
              <a:t>ақпарат агентіктері</a:t>
            </a:r>
            <a:endParaRPr lang="ru-RU" sz="3600" dirty="0" smtClean="0"/>
          </a:p>
          <a:p>
            <a:pPr lvl="0"/>
            <a:r>
              <a:rPr lang="ru-RU" sz="2400" dirty="0" smtClean="0">
                <a:hlinkClick r:id="rId2" tooltip="Ассошиэйтед пресс"/>
              </a:rPr>
              <a:t>Ассошиэйтед пресс</a:t>
            </a:r>
            <a:endParaRPr lang="ru-RU" sz="2400" dirty="0" smtClean="0"/>
          </a:p>
          <a:p>
            <a:pPr lvl="0"/>
            <a:r>
              <a:rPr lang="ru-RU" sz="2400" dirty="0" smtClean="0">
                <a:hlinkClick r:id="rId3" tooltip="BBC News"/>
              </a:rPr>
              <a:t>BBC </a:t>
            </a:r>
            <a:r>
              <a:rPr lang="ru-RU" sz="2400" dirty="0" err="1" smtClean="0">
                <a:hlinkClick r:id="rId3" tooltip="BBC News"/>
              </a:rPr>
              <a:t>News</a:t>
            </a:r>
            <a:endParaRPr lang="ru-RU" sz="2400" dirty="0" smtClean="0"/>
          </a:p>
          <a:p>
            <a:pPr lvl="0"/>
            <a:r>
              <a:rPr lang="ru-RU" sz="2400" dirty="0" err="1" smtClean="0">
                <a:hlinkClick r:id="rId4" tooltip="Bloomberg"/>
              </a:rPr>
              <a:t>Bloomberg</a:t>
            </a:r>
            <a:endParaRPr lang="ru-RU" sz="2400" dirty="0" smtClean="0"/>
          </a:p>
          <a:p>
            <a:pPr lvl="0"/>
            <a:r>
              <a:rPr lang="ru-RU" sz="2400" dirty="0" err="1" smtClean="0">
                <a:hlinkClick r:id="rId5" tooltip="Deutsche Presse-Agentur"/>
              </a:rPr>
              <a:t>Deutsche</a:t>
            </a:r>
            <a:r>
              <a:rPr lang="ru-RU" sz="2400" dirty="0" smtClean="0">
                <a:hlinkClick r:id="rId5" tooltip="Deutsche Presse-Agentur"/>
              </a:rPr>
              <a:t> </a:t>
            </a:r>
            <a:r>
              <a:rPr lang="ru-RU" sz="2400" dirty="0" err="1" smtClean="0">
                <a:hlinkClick r:id="rId5" tooltip="Deutsche Presse-Agentur"/>
              </a:rPr>
              <a:t>Presse-Agentur</a:t>
            </a:r>
            <a:endParaRPr lang="ru-RU" sz="2400" dirty="0" smtClean="0"/>
          </a:p>
          <a:p>
            <a:pPr lvl="0"/>
            <a:r>
              <a:rPr lang="ru-RU" sz="2400" dirty="0" smtClean="0">
                <a:hlinkClick r:id="rId6" tooltip="ИТАР-ТАСС"/>
              </a:rPr>
              <a:t>ИТАР-ТАСС</a:t>
            </a:r>
            <a:endParaRPr lang="ru-RU" sz="2400" dirty="0" smtClean="0"/>
          </a:p>
          <a:p>
            <a:pPr lvl="0"/>
            <a:r>
              <a:rPr lang="ru-RU" sz="2400" dirty="0" err="1" smtClean="0">
                <a:hlinkClick r:id="rId7" tooltip="Рейтер"/>
              </a:rPr>
              <a:t>Рейтерс</a:t>
            </a:r>
            <a:endParaRPr lang="ru-RU" sz="2400" dirty="0" smtClean="0"/>
          </a:p>
          <a:p>
            <a:pPr lvl="0"/>
            <a:r>
              <a:rPr lang="ru-RU" sz="2400" dirty="0" err="1" smtClean="0">
                <a:hlinkClick r:id="rId8" tooltip="United Press International"/>
              </a:rPr>
              <a:t>United</a:t>
            </a:r>
            <a:r>
              <a:rPr lang="ru-RU" sz="2400" dirty="0" smtClean="0">
                <a:hlinkClick r:id="rId8" tooltip="United Press International"/>
              </a:rPr>
              <a:t> </a:t>
            </a:r>
            <a:r>
              <a:rPr lang="ru-RU" sz="2400" dirty="0" err="1" smtClean="0">
                <a:hlinkClick r:id="rId8" tooltip="United Press International"/>
              </a:rPr>
              <a:t>Press</a:t>
            </a:r>
            <a:r>
              <a:rPr lang="ru-RU" sz="2400" dirty="0" smtClean="0">
                <a:hlinkClick r:id="rId8" tooltip="United Press International"/>
              </a:rPr>
              <a:t> </a:t>
            </a:r>
            <a:r>
              <a:rPr lang="ru-RU" sz="2400" dirty="0" err="1" smtClean="0">
                <a:hlinkClick r:id="rId8" tooltip="United Press International"/>
              </a:rPr>
              <a:t>International</a:t>
            </a:r>
            <a:endParaRPr lang="ru-RU" sz="2400" dirty="0" smtClean="0"/>
          </a:p>
          <a:p>
            <a:pPr lvl="0"/>
            <a:r>
              <a:rPr lang="ru-RU" sz="2400" dirty="0" err="1" smtClean="0">
                <a:hlinkClick r:id="rId9" tooltip="Синьхуа"/>
              </a:rPr>
              <a:t>Синьхуа</a:t>
            </a:r>
            <a:endParaRPr lang="ru-RU" sz="2400" dirty="0" smtClean="0"/>
          </a:p>
          <a:p>
            <a:pPr lvl="0"/>
            <a:r>
              <a:rPr lang="ru-RU" sz="2400" dirty="0" smtClean="0">
                <a:hlinkClick r:id="rId10" tooltip="Франс Пресс"/>
              </a:rPr>
              <a:t>Франс Пресс</a:t>
            </a:r>
            <a:endParaRPr lang="ru-RU" sz="2400" dirty="0" smtClean="0"/>
          </a:p>
          <a:p>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48680"/>
            <a:ext cx="8229600" cy="5919936"/>
          </a:xfrm>
        </p:spPr>
        <p:txBody>
          <a:bodyPr>
            <a:normAutofit/>
          </a:bodyPr>
          <a:lstStyle/>
          <a:p>
            <a:pPr>
              <a:buNone/>
            </a:pPr>
            <a:r>
              <a:rPr lang="ru-RU" dirty="0" err="1" smtClean="0"/>
              <a:t>Қазақстанның ақпарат агенттіктері</a:t>
            </a:r>
            <a:endParaRPr lang="ru-RU" dirty="0" smtClean="0"/>
          </a:p>
          <a:p>
            <a:pPr lvl="0"/>
            <a:r>
              <a:rPr lang="ru-RU" dirty="0" err="1" smtClean="0">
                <a:solidFill>
                  <a:schemeClr val="tx1"/>
                </a:solidFill>
              </a:rPr>
              <a:t>Қазақпарат</a:t>
            </a:r>
            <a:endParaRPr lang="ru-RU" dirty="0" smtClean="0">
              <a:solidFill>
                <a:schemeClr val="tx1"/>
              </a:solidFill>
            </a:endParaRPr>
          </a:p>
          <a:p>
            <a:pPr lvl="0"/>
            <a:r>
              <a:rPr lang="ru-RU" dirty="0" err="1" smtClean="0">
                <a:solidFill>
                  <a:schemeClr val="tx1"/>
                </a:solidFill>
              </a:rPr>
              <a:t>ҚазТАГ</a:t>
            </a:r>
            <a:endParaRPr lang="ru-RU" dirty="0" smtClean="0">
              <a:solidFill>
                <a:schemeClr val="tx1"/>
              </a:solidFill>
            </a:endParaRPr>
          </a:p>
          <a:p>
            <a:pPr lvl="0"/>
            <a:r>
              <a:rPr lang="ru-RU" dirty="0" err="1" smtClean="0">
                <a:solidFill>
                  <a:schemeClr val="tx1"/>
                </a:solidFill>
              </a:rPr>
              <a:t>Интерфакс-Қазақстан</a:t>
            </a:r>
            <a:endParaRPr lang="ru-RU" dirty="0" smtClean="0">
              <a:solidFill>
                <a:schemeClr val="tx1"/>
              </a:solidFill>
            </a:endParaRPr>
          </a:p>
          <a:p>
            <a:pPr lvl="0"/>
            <a:r>
              <a:rPr lang="ru-RU" dirty="0" err="1" smtClean="0">
                <a:solidFill>
                  <a:schemeClr val="tx1"/>
                </a:solidFill>
              </a:rPr>
              <a:t>Бизнес-Информ</a:t>
            </a:r>
            <a:endParaRPr lang="ru-RU" dirty="0" smtClean="0">
              <a:solidFill>
                <a:schemeClr val="tx1"/>
              </a:solidFill>
            </a:endParaRPr>
          </a:p>
          <a:p>
            <a:pPr lvl="0">
              <a:buNone/>
            </a:pPr>
            <a:endParaRPr lang="ru-RU" dirty="0" smtClean="0">
              <a:solidFill>
                <a:schemeClr val="tx1"/>
              </a:solidFill>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6016" y="0"/>
            <a:ext cx="3754760" cy="4437112"/>
          </a:xfrm>
        </p:spPr>
        <p:txBody>
          <a:bodyPr>
            <a:normAutofit fontScale="90000"/>
          </a:bodyPr>
          <a:lstStyle/>
          <a:p>
            <a:pPr algn="just"/>
            <a:r>
              <a:rPr lang="ru-RU" sz="2400" b="1" dirty="0"/>
              <a:t/>
            </a:r>
            <a:br>
              <a:rPr lang="ru-RU" sz="2400" b="1" dirty="0"/>
            </a:br>
            <a:r>
              <a:rPr lang="ru-RU" sz="2400" b="1" dirty="0" smtClean="0"/>
              <a:t/>
            </a:r>
            <a:br>
              <a:rPr lang="ru-RU" sz="2400" b="1" dirty="0" smtClean="0"/>
            </a:br>
            <a:r>
              <a:rPr lang="ru-RU" sz="2400" b="1" dirty="0"/>
              <a:t/>
            </a:r>
            <a:br>
              <a:rPr lang="ru-RU" sz="2400" b="1" dirty="0"/>
            </a:br>
            <a:r>
              <a:rPr lang="ru-RU" sz="2400" b="1" dirty="0"/>
              <a:t/>
            </a:r>
            <a:br>
              <a:rPr lang="ru-RU" sz="2400" b="1" dirty="0"/>
            </a:br>
            <a:r>
              <a:rPr lang="ru-RU" sz="2400" b="1" dirty="0" smtClean="0"/>
              <a:t>1846 </a:t>
            </a:r>
            <a:r>
              <a:rPr lang="ru-RU" sz="2400" b="1" dirty="0" err="1" smtClean="0"/>
              <a:t>жылы</a:t>
            </a:r>
            <a:r>
              <a:rPr lang="ru-RU" sz="2400" b="1" dirty="0" smtClean="0"/>
              <a:t> </a:t>
            </a:r>
            <a:r>
              <a:rPr lang="ru-RU" sz="2400" b="1" dirty="0" err="1" smtClean="0"/>
              <a:t>мамыр</a:t>
            </a:r>
            <a:r>
              <a:rPr lang="ru-RU" sz="2400" b="1" dirty="0" smtClean="0"/>
              <a:t> </a:t>
            </a:r>
            <a:r>
              <a:rPr lang="ru-RU" sz="2400" b="1" dirty="0" err="1" smtClean="0"/>
              <a:t>айында</a:t>
            </a:r>
            <a:r>
              <a:rPr lang="ru-RU" sz="2400" b="1" dirty="0" smtClean="0"/>
              <a:t> Ассошиэйтед пресс</a:t>
            </a:r>
            <a:r>
              <a:rPr lang="ru-RU" sz="2400" b="1" dirty="0"/>
              <a:t> </a:t>
            </a:r>
            <a:r>
              <a:rPr lang="ru-RU" sz="2400" b="1" dirty="0" err="1" smtClean="0"/>
              <a:t>агенттігі</a:t>
            </a:r>
            <a:r>
              <a:rPr lang="ru-RU" sz="2400" b="1" dirty="0" smtClean="0"/>
              <a:t> </a:t>
            </a:r>
            <a:r>
              <a:rPr lang="ru-RU" sz="2400" b="1" dirty="0" err="1" smtClean="0"/>
              <a:t>құрылды</a:t>
            </a:r>
            <a:r>
              <a:rPr lang="ru-RU" sz="2400" b="1" dirty="0" smtClean="0"/>
              <a:t>. Бас </a:t>
            </a:r>
            <a:r>
              <a:rPr lang="ru-RU" sz="2400" b="1" dirty="0" err="1" smtClean="0"/>
              <a:t>мекемесі</a:t>
            </a:r>
            <a:r>
              <a:rPr lang="ru-RU" sz="2400" dirty="0" smtClean="0"/>
              <a:t> </a:t>
            </a:r>
            <a:r>
              <a:rPr lang="ru-RU" sz="2400" b="1" dirty="0" err="1" smtClean="0"/>
              <a:t>АҚШ-тың </a:t>
            </a:r>
            <a:r>
              <a:rPr lang="ru-RU" sz="2400" b="1" dirty="0" smtClean="0"/>
              <a:t>Нью-Йорк </a:t>
            </a:r>
            <a:r>
              <a:rPr lang="ru-RU" sz="2400" b="1" dirty="0" err="1" smtClean="0"/>
              <a:t>қаласында орналасқан</a:t>
            </a:r>
            <a:r>
              <a:rPr lang="ru-RU" sz="2400" b="1" dirty="0" smtClean="0"/>
              <a:t>. </a:t>
            </a:r>
            <a:r>
              <a:rPr lang="ru-RU" sz="2400" dirty="0"/>
              <a:t/>
            </a:r>
            <a:br>
              <a:rPr lang="ru-RU" sz="2400" dirty="0"/>
            </a:br>
            <a:r>
              <a:rPr lang="ru-RU" sz="2400" b="1" dirty="0" err="1" smtClean="0"/>
              <a:t>Веб-сайт</a:t>
            </a:r>
            <a:r>
              <a:rPr lang="ru-RU" sz="2400" b="1" dirty="0"/>
              <a:t> </a:t>
            </a:r>
            <a:r>
              <a:rPr lang="en-US" sz="2700" dirty="0" smtClean="0"/>
              <a:t>www.ap.org</a:t>
            </a:r>
            <a:endParaRPr lang="ru-RU" dirty="0"/>
          </a:p>
        </p:txBody>
      </p:sp>
      <p:pic>
        <p:nvPicPr>
          <p:cNvPr id="6" name="Рисунок 5" descr="http://upload.wikimedia.org/wikipedia/commons/thumb/3/30/AP_headquarters.jpg/220px-AP_headquarters.jp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692696"/>
            <a:ext cx="3312368" cy="453650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7239000" cy="5691032"/>
          </a:xfrm>
        </p:spPr>
        <p:txBody>
          <a:bodyPr>
            <a:normAutofit/>
          </a:bodyPr>
          <a:lstStyle/>
          <a:p>
            <a:pPr algn="just"/>
            <a:r>
              <a:rPr lang="ru-RU" dirty="0">
                <a:latin typeface="Times New Roman" pitchFamily="18" charset="0"/>
                <a:cs typeface="Times New Roman" pitchFamily="18" charset="0"/>
              </a:rPr>
              <a:t>Ассошиэйтед </a:t>
            </a:r>
            <a:r>
              <a:rPr lang="ru-RU" dirty="0" smtClean="0">
                <a:latin typeface="Times New Roman" pitchFamily="18" charset="0"/>
                <a:cs typeface="Times New Roman" pitchFamily="18" charset="0"/>
              </a:rPr>
              <a:t>пресс </a:t>
            </a:r>
            <a:r>
              <a:rPr lang="ru-RU" dirty="0" err="1" smtClean="0">
                <a:latin typeface="Times New Roman" pitchFamily="18" charset="0"/>
                <a:cs typeface="Times New Roman" pitchFamily="18" charset="0"/>
              </a:rPr>
              <a:t>агенттігінің құрылуна нью-йорктік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атақты алты</a:t>
            </a:r>
            <a:r>
              <a:rPr lang="ru-RU" dirty="0" smtClean="0">
                <a:latin typeface="Times New Roman" pitchFamily="18" charset="0"/>
                <a:cs typeface="Times New Roman" pitchFamily="18" charset="0"/>
              </a:rPr>
              <a:t> газет </a:t>
            </a:r>
            <a:r>
              <a:rPr lang="ru-RU" dirty="0" err="1" smtClean="0">
                <a:latin typeface="Times New Roman" pitchFamily="18" charset="0"/>
                <a:cs typeface="Times New Roman" pitchFamily="18" charset="0"/>
              </a:rPr>
              <a:t>баспасөзінің бірігуі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Оған себеп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ақпараттың аудиторияға жедел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жетуін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қамтамасыз ету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керек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болды</a:t>
            </a:r>
            <a:r>
              <a:rPr lang="ru-RU" dirty="0" smtClean="0">
                <a:latin typeface="Times New Roman" pitchFamily="18" charset="0"/>
                <a:cs typeface="Times New Roman" pitchFamily="18" charset="0"/>
              </a:rPr>
              <a:t>. 1970 </a:t>
            </a:r>
            <a:r>
              <a:rPr lang="ru-RU" dirty="0" err="1" smtClean="0">
                <a:latin typeface="Times New Roman" pitchFamily="18" charset="0"/>
                <a:cs typeface="Times New Roman" pitchFamily="18" charset="0"/>
              </a:rPr>
              <a:t>жылы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компанияда</a:t>
            </a:r>
            <a:r>
              <a:rPr lang="ru-RU" dirty="0" smtClean="0">
                <a:latin typeface="Times New Roman" pitchFamily="18" charset="0"/>
                <a:cs typeface="Times New Roman" pitchFamily="18" charset="0"/>
              </a:rPr>
              <a:t> 100 </a:t>
            </a:r>
            <a:r>
              <a:rPr lang="ru-RU" dirty="0" err="1" smtClean="0">
                <a:latin typeface="Times New Roman" pitchFamily="18" charset="0"/>
                <a:cs typeface="Times New Roman" pitchFamily="18" charset="0"/>
              </a:rPr>
              <a:t>мың қызметкер жұмыс жасады</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a:p>
            <a:endParaRPr lang="ru-RU" dirty="0">
              <a:cs typeface="David" pitchFamily="34" charset="-79"/>
            </a:endParaRPr>
          </a:p>
        </p:txBody>
      </p:sp>
      <p:pic>
        <p:nvPicPr>
          <p:cNvPr id="4" name="Содержимое 3" descr="Associated Press logo 2012.svg">
            <a:hlinkClick r:id="rId2"/>
          </p:cNvPr>
          <p:cNvPicPr>
            <a:picLocks/>
          </p:cNvPicPr>
          <p:nvPr/>
        </p:nvPicPr>
        <p:blipFill>
          <a:blip r:embed="rId3" cstate="print">
            <a:extLst>
              <a:ext uri="{28A0092B-C50C-407E-A947-70E740481C1C}">
                <a14:useLocalDpi xmlns:a14="http://schemas.microsoft.com/office/drawing/2010/main" val="0"/>
              </a:ext>
            </a:extLst>
          </a:blip>
          <a:stretch>
            <a:fillRect/>
          </a:stretch>
        </p:blipFill>
        <p:spPr bwMode="auto">
          <a:xfrm>
            <a:off x="899592" y="3573016"/>
            <a:ext cx="2095500" cy="2419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548680"/>
            <a:ext cx="7355160" cy="5577483"/>
          </a:xfrm>
        </p:spPr>
        <p:txBody>
          <a:bodyPr>
            <a:normAutofit/>
          </a:bodyPr>
          <a:lstStyle/>
          <a:p>
            <a:pPr algn="just"/>
            <a:r>
              <a:rPr lang="ru-RU" sz="16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Би-би-си (</a:t>
            </a:r>
            <a:r>
              <a:rPr lang="en-US" sz="2000" dirty="0" smtClean="0">
                <a:latin typeface="Times New Roman" pitchFamily="18" charset="0"/>
                <a:cs typeface="Times New Roman" pitchFamily="18" charset="0"/>
              </a:rPr>
              <a:t>BBC</a:t>
            </a:r>
            <a:r>
              <a:rPr lang="kk-KZ"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британдық ақпараттық </a:t>
            </a:r>
            <a:r>
              <a:rPr lang="ru-RU" sz="2000" dirty="0" smtClean="0">
                <a:latin typeface="Times New Roman" pitchFamily="18" charset="0"/>
                <a:cs typeface="Times New Roman" pitchFamily="18" charset="0"/>
              </a:rPr>
              <a:t>корпорация. </a:t>
            </a:r>
            <a:r>
              <a:rPr lang="ru-RU" sz="2000" dirty="0" err="1" smtClean="0">
                <a:latin typeface="Times New Roman" pitchFamily="18" charset="0"/>
                <a:cs typeface="Times New Roman" pitchFamily="18" charset="0"/>
              </a:rPr>
              <a:t>Ұлыбританиядағы </a:t>
            </a:r>
            <a:r>
              <a:rPr lang="ru-RU" sz="2000" dirty="0" smtClean="0">
                <a:latin typeface="Times New Roman" pitchFamily="18" charset="0"/>
                <a:cs typeface="Times New Roman" pitchFamily="18" charset="0"/>
              </a:rPr>
              <a:t>радио, интернет, </a:t>
            </a:r>
            <a:r>
              <a:rPr lang="ru-RU" sz="2000" dirty="0" err="1" smtClean="0">
                <a:latin typeface="Times New Roman" pitchFamily="18" charset="0"/>
                <a:cs typeface="Times New Roman" pitchFamily="18" charset="0"/>
              </a:rPr>
              <a:t>телевидениенің орталығы.</a:t>
            </a:r>
            <a:r>
              <a:rPr lang="ru-RU"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Медиаорталық мемлекеттік БАҚ-қа жатпайды. Ол  ағылшын ханшайымы тағайындаған бақылаушы кеңестегі 12 азаматтан тұратын қоғамдық ұйым ретінде тіркелген. Негізінде ВВС әлемдік жаңалықтарды таратады. Компания 1922 жылы құрылған. Ал халықаралық хабар тарату 1932 жылы ұйымдастырылды. Қазіргі таңда 2 эфирлік, 3 кабельді телеарнасы, 14 ұлттық радиостанция, бірнеше интернет сайттар, 40-қа жуық журналдары бар. Ал Ұлыбританияның өзінде 20 телеарнасы жұмыс жасайды. </a:t>
            </a:r>
            <a:r>
              <a:rPr lang="ru-RU" sz="2000" dirty="0" err="1" smtClean="0">
                <a:latin typeface="Times New Roman" pitchFamily="18" charset="0"/>
                <a:cs typeface="Times New Roman" pitchFamily="18" charset="0"/>
              </a:rPr>
              <a:t>Қазіргі таңда </a:t>
            </a:r>
            <a:r>
              <a:rPr lang="ru-RU" sz="2000" dirty="0" smtClean="0">
                <a:latin typeface="Times New Roman" pitchFamily="18" charset="0"/>
                <a:cs typeface="Times New Roman" pitchFamily="18" charset="0"/>
              </a:rPr>
              <a:t>ВВС 27 </a:t>
            </a:r>
            <a:r>
              <a:rPr lang="ru-RU" sz="2000" dirty="0" err="1" smtClean="0">
                <a:latin typeface="Times New Roman" pitchFamily="18" charset="0"/>
                <a:cs typeface="Times New Roman" pitchFamily="18" charset="0"/>
              </a:rPr>
              <a:t>тілде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ақпарат таратады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ВВС-дің аудиторясы</a:t>
            </a:r>
            <a:r>
              <a:rPr lang="ru-RU" sz="2000" dirty="0" smtClean="0">
                <a:latin typeface="Times New Roman" pitchFamily="18" charset="0"/>
                <a:cs typeface="Times New Roman" pitchFamily="18" charset="0"/>
              </a:rPr>
              <a:t> 150 </a:t>
            </a:r>
            <a:r>
              <a:rPr lang="ru-RU" sz="2000" dirty="0" err="1" smtClean="0">
                <a:latin typeface="Times New Roman" pitchFamily="18" charset="0"/>
                <a:cs typeface="Times New Roman" pitchFamily="18" charset="0"/>
              </a:rPr>
              <a:t>милион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адамнан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артық</a:t>
            </a:r>
            <a:r>
              <a:rPr lang="ru-RU"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http://www.bbc.com/</a:t>
            </a:r>
            <a:endParaRPr lang="ru-RU" sz="2000" dirty="0" smtClean="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pic>
        <p:nvPicPr>
          <p:cNvPr id="4" name="Рисунок 3" descr="Лого BBC">
            <a:hlinkClick r:id="rId2" tooltip="&quot;Лого BBC&quo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6314" y="4500570"/>
            <a:ext cx="3024336" cy="151216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904696"/>
          </a:xfrm>
        </p:spPr>
        <p:txBody>
          <a:bodyPr>
            <a:normAutofit lnSpcReduction="10000"/>
          </a:bodyPr>
          <a:lstStyle/>
          <a:p>
            <a:pPr>
              <a:buNone/>
            </a:pPr>
            <a:r>
              <a:rPr lang="ru-RU" dirty="0" smtClean="0"/>
              <a:t>   </a:t>
            </a:r>
          </a:p>
          <a:p>
            <a:pPr algn="just">
              <a:buNone/>
            </a:pPr>
            <a:r>
              <a:rPr lang="ru-RU" dirty="0" smtClean="0"/>
              <a:t>         </a:t>
            </a:r>
            <a:r>
              <a:rPr lang="ru-RU" sz="2800" dirty="0" smtClean="0"/>
              <a:t>1938 </a:t>
            </a:r>
            <a:r>
              <a:rPr lang="ru-RU" sz="2800" dirty="0" err="1" smtClean="0"/>
              <a:t>жылы</a:t>
            </a:r>
            <a:r>
              <a:rPr lang="ru-RU" sz="2800" dirty="0" smtClean="0"/>
              <a:t> </a:t>
            </a:r>
            <a:r>
              <a:rPr lang="ru-RU" sz="2800" dirty="0" err="1" smtClean="0"/>
              <a:t>Қытай компатриясының ақпарттық </a:t>
            </a:r>
            <a:r>
              <a:rPr lang="ru-RU" sz="2800" dirty="0" smtClean="0"/>
              <a:t>органы </a:t>
            </a:r>
            <a:r>
              <a:rPr lang="ru-RU" sz="2800" dirty="0" err="1" smtClean="0"/>
              <a:t>ретінде</a:t>
            </a:r>
            <a:r>
              <a:rPr lang="ru-RU" sz="2800" dirty="0" smtClean="0"/>
              <a:t> </a:t>
            </a:r>
            <a:r>
              <a:rPr lang="ru-RU" sz="2800" dirty="0" err="1" smtClean="0"/>
              <a:t>құрылды</a:t>
            </a:r>
            <a:r>
              <a:rPr lang="ru-RU" sz="2800" dirty="0" smtClean="0"/>
              <a:t>. Ал 1949 </a:t>
            </a:r>
            <a:r>
              <a:rPr lang="ru-RU" sz="2800" dirty="0" err="1" smtClean="0"/>
              <a:t>жылы</a:t>
            </a:r>
            <a:r>
              <a:rPr lang="ru-RU" sz="2800" dirty="0" smtClean="0"/>
              <a:t> </a:t>
            </a:r>
            <a:r>
              <a:rPr lang="ru-RU" sz="2800" dirty="0" err="1" smtClean="0"/>
              <a:t>мемлекеттік</a:t>
            </a:r>
            <a:r>
              <a:rPr lang="ru-RU" sz="2800" dirty="0" smtClean="0"/>
              <a:t> </a:t>
            </a:r>
            <a:r>
              <a:rPr lang="ru-RU" sz="2800" dirty="0" err="1" smtClean="0"/>
              <a:t>ақпарат агенттігі</a:t>
            </a:r>
            <a:r>
              <a:rPr lang="ru-RU" sz="2800" dirty="0" smtClean="0"/>
              <a:t> </a:t>
            </a:r>
            <a:r>
              <a:rPr lang="ru-RU" sz="2800" dirty="0" err="1" smtClean="0"/>
              <a:t>ретінде</a:t>
            </a:r>
            <a:r>
              <a:rPr lang="ru-RU" sz="2800" dirty="0" smtClean="0"/>
              <a:t> </a:t>
            </a:r>
            <a:r>
              <a:rPr lang="ru-RU" sz="2800" dirty="0" err="1" smtClean="0"/>
              <a:t>тіркелді</a:t>
            </a:r>
            <a:r>
              <a:rPr lang="ru-RU" sz="2800" dirty="0" smtClean="0"/>
              <a:t>.</a:t>
            </a:r>
          </a:p>
          <a:p>
            <a:pPr algn="just">
              <a:buNone/>
            </a:pPr>
            <a:r>
              <a:rPr lang="kk-KZ" sz="2800" dirty="0" smtClean="0"/>
              <a:t>         1944 жылы ағылшын тілінде халықаралық хабар таратады. Агенттіктің  100-ге тарта бөлімдері бар.</a:t>
            </a:r>
          </a:p>
          <a:p>
            <a:pPr algn="just">
              <a:buNone/>
            </a:pPr>
            <a:r>
              <a:rPr lang="kk-KZ" sz="2800" dirty="0" smtClean="0"/>
              <a:t>         Синьхуа  агенттігі Азияға, Таяу Шығысқа, Латын Америкасына, Африкаға жаңалық жеткізеді. Ақпарат агенттігі 7 тілде: қытай, ағылшын, француз, орыс, испан, араб, жапон тілдерінде ақпарат таратады.</a:t>
            </a:r>
          </a:p>
          <a:p>
            <a:pPr algn="just">
              <a:buNone/>
            </a:pPr>
            <a:r>
              <a:rPr lang="kk-KZ" sz="2800" i="1" dirty="0" smtClean="0"/>
              <a:t>    </a:t>
            </a:r>
            <a:r>
              <a:rPr lang="en-US" sz="2800" i="1" dirty="0" smtClean="0"/>
              <a:t> www.xinhuanet.com</a:t>
            </a:r>
            <a:endParaRPr lang="kk-KZ" sz="2800" dirty="0" smtClean="0"/>
          </a:p>
          <a:p>
            <a:endParaRPr lang="ru-RU" dirty="0" smtClean="0"/>
          </a:p>
          <a:p>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458611"/>
          </a:xfrm>
        </p:spPr>
        <p:txBody>
          <a:bodyPr>
            <a:normAutofit fontScale="92500"/>
          </a:bodyPr>
          <a:lstStyle/>
          <a:p>
            <a:pPr algn="just">
              <a:buNone/>
            </a:pPr>
            <a:r>
              <a:rPr lang="ru-RU" sz="3600" b="1" dirty="0" smtClean="0">
                <a:latin typeface="Times New Roman" pitchFamily="18" charset="0"/>
                <a:cs typeface="Times New Roman" pitchFamily="18" charset="0"/>
              </a:rPr>
              <a:t>Франс Пресс</a:t>
            </a:r>
            <a:r>
              <a:rPr lang="ru-RU" sz="3600" baseline="30000" dirty="0" smtClean="0">
                <a:latin typeface="Times New Roman" pitchFamily="18" charset="0"/>
                <a:cs typeface="Times New Roman" pitchFamily="18" charset="0"/>
              </a:rPr>
              <a:t> </a:t>
            </a:r>
            <a:r>
              <a:rPr lang="ru-RU" sz="36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(фр. </a:t>
            </a:r>
            <a:r>
              <a:rPr lang="fr-FR" sz="2400" i="1" dirty="0" smtClean="0">
                <a:latin typeface="Times New Roman" pitchFamily="18" charset="0"/>
                <a:cs typeface="Times New Roman" pitchFamily="18" charset="0"/>
              </a:rPr>
              <a:t>Agence France-Presse, AFP</a:t>
            </a:r>
            <a:r>
              <a:rPr lang="ru-RU" sz="2400" dirty="0" smtClean="0">
                <a:latin typeface="Times New Roman" pitchFamily="18" charset="0"/>
                <a:cs typeface="Times New Roman" pitchFamily="18" charset="0"/>
              </a:rPr>
              <a:t>) </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француздық ірі</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коммерциялық ақпарат агенттігі</a:t>
            </a:r>
            <a:r>
              <a:rPr lang="ru-RU" sz="3600" dirty="0" smtClean="0">
                <a:latin typeface="Times New Roman" pitchFamily="18" charset="0"/>
                <a:cs typeface="Times New Roman" pitchFamily="18" charset="0"/>
              </a:rPr>
              <a:t>. 1944 </a:t>
            </a:r>
            <a:r>
              <a:rPr lang="ru-RU" sz="3600" dirty="0" err="1" smtClean="0">
                <a:latin typeface="Times New Roman" pitchFamily="18" charset="0"/>
                <a:cs typeface="Times New Roman" pitchFamily="18" charset="0"/>
              </a:rPr>
              <a:t>жылы</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құрылған</a:t>
            </a:r>
            <a:r>
              <a:rPr lang="ru-RU" sz="3600" dirty="0" smtClean="0">
                <a:latin typeface="Times New Roman" pitchFamily="18" charset="0"/>
                <a:cs typeface="Times New Roman" pitchFamily="18" charset="0"/>
              </a:rPr>
              <a:t>.  Штаб </a:t>
            </a:r>
            <a:r>
              <a:rPr lang="ru-RU" sz="3600" dirty="0" err="1" smtClean="0">
                <a:latin typeface="Times New Roman" pitchFamily="18" charset="0"/>
                <a:cs typeface="Times New Roman" pitchFamily="18" charset="0"/>
              </a:rPr>
              <a:t>пәтері Парижде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орналасқан</a:t>
            </a:r>
            <a:r>
              <a:rPr lang="ru-RU" sz="3600" dirty="0" smtClean="0">
                <a:latin typeface="Times New Roman" pitchFamily="18" charset="0"/>
                <a:cs typeface="Times New Roman" pitchFamily="18" charset="0"/>
              </a:rPr>
              <a:t>. 155 </a:t>
            </a:r>
            <a:r>
              <a:rPr lang="ru-RU" sz="3600" dirty="0" err="1" smtClean="0">
                <a:latin typeface="Times New Roman" pitchFamily="18" charset="0"/>
                <a:cs typeface="Times New Roman" pitchFamily="18" charset="0"/>
              </a:rPr>
              <a:t>елге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ақпарат таратады</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Вашингтонде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Гонгонгте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халықаралық бөлімдері және </a:t>
            </a:r>
            <a:r>
              <a:rPr lang="ru-RU" sz="3600" dirty="0" smtClean="0">
                <a:latin typeface="Times New Roman" pitchFamily="18" charset="0"/>
                <a:cs typeface="Times New Roman" pitchFamily="18" charset="0"/>
              </a:rPr>
              <a:t>110 </a:t>
            </a:r>
            <a:r>
              <a:rPr lang="ru-RU" sz="3600" dirty="0" err="1" smtClean="0">
                <a:latin typeface="Times New Roman" pitchFamily="18" charset="0"/>
                <a:cs typeface="Times New Roman" pitchFamily="18" charset="0"/>
              </a:rPr>
              <a:t>елде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бюросы</a:t>
            </a:r>
            <a:r>
              <a:rPr lang="ru-RU" sz="3600" dirty="0" smtClean="0">
                <a:latin typeface="Times New Roman" pitchFamily="18" charset="0"/>
                <a:cs typeface="Times New Roman" pitchFamily="18" charset="0"/>
              </a:rPr>
              <a:t> бар. </a:t>
            </a:r>
            <a:r>
              <a:rPr lang="ru-RU" sz="3600" dirty="0" err="1" smtClean="0">
                <a:latin typeface="Times New Roman" pitchFamily="18" charset="0"/>
                <a:cs typeface="Times New Roman" pitchFamily="18" charset="0"/>
              </a:rPr>
              <a:t>Агенттік</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жаңалықтары </a:t>
            </a:r>
            <a:r>
              <a:rPr lang="ru-RU" sz="3600" dirty="0" smtClean="0">
                <a:latin typeface="Times New Roman" pitchFamily="18" charset="0"/>
                <a:cs typeface="Times New Roman" pitchFamily="18" charset="0"/>
              </a:rPr>
              <a:t>француз, </a:t>
            </a:r>
            <a:r>
              <a:rPr lang="ru-RU" sz="3600" dirty="0" err="1" smtClean="0">
                <a:latin typeface="Times New Roman" pitchFamily="18" charset="0"/>
                <a:cs typeface="Times New Roman" pitchFamily="18" charset="0"/>
              </a:rPr>
              <a:t>ағылшын, </a:t>
            </a:r>
            <a:r>
              <a:rPr lang="ru-RU" sz="3600" dirty="0" smtClean="0">
                <a:latin typeface="Times New Roman" pitchFamily="18" charset="0"/>
                <a:cs typeface="Times New Roman" pitchFamily="18" charset="0"/>
              </a:rPr>
              <a:t>араб, </a:t>
            </a:r>
            <a:r>
              <a:rPr lang="ru-RU" sz="3600" dirty="0" err="1" smtClean="0">
                <a:latin typeface="Times New Roman" pitchFamily="18" charset="0"/>
                <a:cs typeface="Times New Roman" pitchFamily="18" charset="0"/>
              </a:rPr>
              <a:t>испан</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неміс</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португаль</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тілдерінде</a:t>
            </a:r>
            <a:r>
              <a:rPr lang="ru-RU" sz="3600" dirty="0" smtClean="0">
                <a:latin typeface="Times New Roman" pitchFamily="18" charset="0"/>
                <a:cs typeface="Times New Roman" pitchFamily="18" charset="0"/>
              </a:rPr>
              <a:t> </a:t>
            </a:r>
            <a:r>
              <a:rPr lang="ru-RU" sz="3600" dirty="0" err="1" smtClean="0">
                <a:latin typeface="Times New Roman" pitchFamily="18" charset="0"/>
                <a:cs typeface="Times New Roman" pitchFamily="18" charset="0"/>
              </a:rPr>
              <a:t>таратылады</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http://www.afp.com/</a:t>
            </a:r>
            <a:endParaRPr lang="ru-RU" sz="36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theme/_rels/theme10.xml.rels><?xml version="1.0" encoding="UTF-8" standalone="yes"?>
<Relationships xmlns="http://schemas.openxmlformats.org/package/2006/relationships"><Relationship Id="rId1" Type="http://schemas.openxmlformats.org/officeDocument/2006/relationships/image" Target="../media/image5.jpeg"/></Relationships>
</file>

<file path=ppt/theme/_rels/them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5.jpeg"/></Relationships>
</file>

<file path=ppt/theme/_rels/theme7.xml.rels><?xml version="1.0" encoding="UTF-8" standalone="yes"?>
<Relationships xmlns="http://schemas.openxmlformats.org/package/2006/relationships"><Relationship Id="rId1" Type="http://schemas.openxmlformats.org/officeDocument/2006/relationships/image" Target="../media/image6.jpeg"/></Relationships>
</file>

<file path=ppt/theme/_rels/theme9.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1_Техническ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10.xml><?xml version="1.0" encoding="utf-8"?>
<a:theme xmlns:a="http://schemas.openxmlformats.org/drawingml/2006/main" name="1_Солнцестояние">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1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1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Тре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5.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Солнцестояние">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7.xml><?xml version="1.0" encoding="utf-8"?>
<a:theme xmlns:a="http://schemas.openxmlformats.org/drawingml/2006/main" name="Открыт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8.xml><?xml version="1.0" encoding="utf-8"?>
<a:theme xmlns:a="http://schemas.openxmlformats.org/drawingml/2006/main" name="Техничес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9.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TotalTime>
  <Words>626</Words>
  <Application>Microsoft Office PowerPoint</Application>
  <PresentationFormat>Экран (4:3)</PresentationFormat>
  <Paragraphs>84</Paragraphs>
  <Slides>22</Slides>
  <Notes>0</Notes>
  <HiddenSlides>0</HiddenSlides>
  <MMClips>0</MMClips>
  <ScaleCrop>false</ScaleCrop>
  <HeadingPairs>
    <vt:vector size="4" baseType="variant">
      <vt:variant>
        <vt:lpstr>Тема</vt:lpstr>
      </vt:variant>
      <vt:variant>
        <vt:i4>11</vt:i4>
      </vt:variant>
      <vt:variant>
        <vt:lpstr>Заголовки слайдов</vt:lpstr>
      </vt:variant>
      <vt:variant>
        <vt:i4>22</vt:i4>
      </vt:variant>
    </vt:vector>
  </HeadingPairs>
  <TitlesOfParts>
    <vt:vector size="33" baseType="lpstr">
      <vt:lpstr>1_Техническая</vt:lpstr>
      <vt:lpstr>1_Поток</vt:lpstr>
      <vt:lpstr>2_Поток</vt:lpstr>
      <vt:lpstr>Трек</vt:lpstr>
      <vt:lpstr>Изящная</vt:lpstr>
      <vt:lpstr>Солнцестояние</vt:lpstr>
      <vt:lpstr>Открытая</vt:lpstr>
      <vt:lpstr>Техническая</vt:lpstr>
      <vt:lpstr>Аспект</vt:lpstr>
      <vt:lpstr>1_Солнцестояние</vt:lpstr>
      <vt:lpstr>Бумажная</vt:lpstr>
      <vt:lpstr>Әлемдік ақпарат агенттіктері</vt:lpstr>
      <vt:lpstr>Презентация PowerPoint</vt:lpstr>
      <vt:lpstr>Презентация PowerPoint</vt:lpstr>
      <vt:lpstr>Презентация PowerPoint</vt:lpstr>
      <vt:lpstr>    1846 жылы мамыр айында Ассошиэйтед пресс агенттігі құрылды. Бас мекемесі АҚШ-тың Нью-Йорк қаласында орналасқан.  Веб-сайт www.ap.org</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Риа новости мекемесі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Халықаралық байланыс</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БАҚ агенттіктері</dc:title>
  <dc:creator>Кыз</dc:creator>
  <cp:lastModifiedBy>User</cp:lastModifiedBy>
  <cp:revision>67</cp:revision>
  <dcterms:created xsi:type="dcterms:W3CDTF">2010-09-07T18:57:29Z</dcterms:created>
  <dcterms:modified xsi:type="dcterms:W3CDTF">2020-09-13T16:47:57Z</dcterms:modified>
</cp:coreProperties>
</file>